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262" r:id="rId5"/>
    <p:sldId id="327" r:id="rId6"/>
    <p:sldId id="263" r:id="rId7"/>
    <p:sldId id="266" r:id="rId8"/>
    <p:sldId id="265" r:id="rId9"/>
    <p:sldId id="267" r:id="rId10"/>
    <p:sldId id="268" r:id="rId11"/>
    <p:sldId id="264" r:id="rId12"/>
    <p:sldId id="315" r:id="rId13"/>
    <p:sldId id="316" r:id="rId14"/>
    <p:sldId id="274" r:id="rId15"/>
    <p:sldId id="280" r:id="rId16"/>
    <p:sldId id="273" r:id="rId17"/>
    <p:sldId id="279" r:id="rId18"/>
    <p:sldId id="326" r:id="rId19"/>
    <p:sldId id="289" r:id="rId20"/>
    <p:sldId id="324" r:id="rId21"/>
    <p:sldId id="309" r:id="rId22"/>
    <p:sldId id="313" r:id="rId23"/>
    <p:sldId id="284" r:id="rId24"/>
    <p:sldId id="285" r:id="rId25"/>
    <p:sldId id="337" r:id="rId26"/>
    <p:sldId id="292" r:id="rId27"/>
    <p:sldId id="301" r:id="rId28"/>
    <p:sldId id="277" r:id="rId29"/>
    <p:sldId id="302" r:id="rId30"/>
    <p:sldId id="338" r:id="rId31"/>
    <p:sldId id="339" r:id="rId32"/>
    <p:sldId id="307" r:id="rId33"/>
    <p:sldId id="308" r:id="rId34"/>
    <p:sldId id="303" r:id="rId35"/>
    <p:sldId id="312" r:id="rId36"/>
    <p:sldId id="305" r:id="rId37"/>
    <p:sldId id="328" r:id="rId38"/>
    <p:sldId id="330" r:id="rId39"/>
    <p:sldId id="311" r:id="rId40"/>
    <p:sldId id="290" r:id="rId41"/>
    <p:sldId id="294" r:id="rId42"/>
    <p:sldId id="314" r:id="rId43"/>
    <p:sldId id="291" r:id="rId44"/>
    <p:sldId id="296" r:id="rId45"/>
    <p:sldId id="329" r:id="rId46"/>
    <p:sldId id="340" r:id="rId47"/>
    <p:sldId id="310" r:id="rId48"/>
    <p:sldId id="317" r:id="rId4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DE5C"/>
    <a:srgbClr val="D90205"/>
    <a:srgbClr val="008AED"/>
    <a:srgbClr val="FF8A00"/>
    <a:srgbClr val="0500C3"/>
    <a:srgbClr val="0800FF"/>
    <a:srgbClr val="0070C0"/>
    <a:srgbClr val="E7FEFF"/>
    <a:srgbClr val="D9F7FF"/>
    <a:srgbClr val="CDE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81"/>
    <p:restoredTop sz="78814" autoAdjust="0"/>
  </p:normalViewPr>
  <p:slideViewPr>
    <p:cSldViewPr snapToGrid="0" snapToObjects="1">
      <p:cViewPr varScale="1">
        <p:scale>
          <a:sx n="50" d="100"/>
          <a:sy n="50" d="100"/>
        </p:scale>
        <p:origin x="12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Users\Seth\Documents\Dropbox\CEP\DQP\Projects\Psych\ACEP%20Presentation\SMART%20Images\SMCS%20Data%20&amp;%20Grap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effectLst>
                  <a:outerShdw blurRad="50800" dist="76200" dir="2700000" algn="tl" rotWithShape="0">
                    <a:prstClr val="black">
                      <a:alpha val="40000"/>
                    </a:prstClr>
                  </a:outerShdw>
                </a:effectLst>
                <a:latin typeface="+mn-lt"/>
                <a:ea typeface="+mn-ea"/>
                <a:cs typeface="+mn-cs"/>
              </a:defRPr>
            </a:pPr>
            <a:r>
              <a:rPr lang="en-US" sz="48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Post-SMART Arrival to Medically Cleared </a:t>
            </a:r>
            <a:r>
              <a:rPr lang="en-US" sz="4800" b="1" baseline="0"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for </a:t>
            </a:r>
            <a:r>
              <a:rPr lang="en-US" sz="48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ED Patients</a:t>
            </a:r>
          </a:p>
        </c:rich>
      </c:tx>
      <c:layout>
        <c:manualLayout>
          <c:xMode val="edge"/>
          <c:yMode val="edge"/>
          <c:x val="0.14994625061515701"/>
          <c:y val="1.8934744512350402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effectLst>
                <a:outerShdw blurRad="50800" dist="76200" dir="2700000" algn="tl"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2999856989030201"/>
          <c:y val="0.22758563339943499"/>
          <c:w val="0.81569435900590503"/>
          <c:h val="0.70213261709235397"/>
        </c:manualLayout>
      </c:layout>
      <c:lineChart>
        <c:grouping val="standard"/>
        <c:varyColors val="0"/>
        <c:ser>
          <c:idx val="0"/>
          <c:order val="0"/>
          <c:tx>
            <c:strRef>
              <c:f>Sheet1!$A$2</c:f>
              <c:strCache>
                <c:ptCount val="1"/>
                <c:pt idx="0">
                  <c:v>SMCS Average</c:v>
                </c:pt>
              </c:strCache>
            </c:strRef>
          </c:tx>
          <c:spPr>
            <a:ln w="76200" cap="rnd">
              <a:solidFill>
                <a:schemeClr val="accent1">
                  <a:lumMod val="60000"/>
                  <a:lumOff val="40000"/>
                </a:schemeClr>
              </a:solidFill>
              <a:round/>
            </a:ln>
            <a:effectLst>
              <a:outerShdw blurRad="50800" dist="38100" dir="2700000" algn="tl" rotWithShape="0">
                <a:prstClr val="black">
                  <a:alpha val="40000"/>
                </a:prstClr>
              </a:outerShdw>
            </a:effectLst>
          </c:spPr>
          <c:marker>
            <c:symbol val="diamond"/>
            <c:size val="20"/>
            <c:spPr>
              <a:gradFill>
                <a:gsLst>
                  <a:gs pos="0">
                    <a:schemeClr val="accent1">
                      <a:lumMod val="5000"/>
                      <a:lumOff val="95000"/>
                    </a:schemeClr>
                  </a:gs>
                  <a:gs pos="81000">
                    <a:schemeClr val="accent1">
                      <a:lumMod val="75000"/>
                    </a:schemeClr>
                  </a:gs>
                </a:gsLst>
                <a:lin ang="5400000" scaled="1"/>
              </a:gradFill>
              <a:ln w="9525">
                <a:solidFill>
                  <a:schemeClr val="accent1"/>
                </a:solidFill>
              </a:ln>
              <a:effectLst>
                <a:outerShdw blurRad="50800" dist="38100" dir="2700000" algn="tl" rotWithShape="0">
                  <a:prstClr val="black">
                    <a:alpha val="40000"/>
                  </a:prstClr>
                </a:outerShdw>
              </a:effectLst>
            </c:spPr>
          </c:marker>
          <c:cat>
            <c:strRef>
              <c:f>Sheet1!$B$1:$N$1</c:f>
              <c:strCache>
                <c:ptCount val="13"/>
                <c:pt idx="0">
                  <c:v>Apr - '16</c:v>
                </c:pt>
                <c:pt idx="1">
                  <c:v>May - '16</c:v>
                </c:pt>
                <c:pt idx="2">
                  <c:v>Jun - '16</c:v>
                </c:pt>
                <c:pt idx="3">
                  <c:v>Jul - '16</c:v>
                </c:pt>
                <c:pt idx="4">
                  <c:v>Aug - '16</c:v>
                </c:pt>
                <c:pt idx="5">
                  <c:v>Sep - '16</c:v>
                </c:pt>
                <c:pt idx="6">
                  <c:v>Oct - '16</c:v>
                </c:pt>
                <c:pt idx="7">
                  <c:v>Nov - '16</c:v>
                </c:pt>
                <c:pt idx="8">
                  <c:v>Dec - '16</c:v>
                </c:pt>
                <c:pt idx="9">
                  <c:v>Jan - '17</c:v>
                </c:pt>
                <c:pt idx="10">
                  <c:v>Feb - '17</c:v>
                </c:pt>
                <c:pt idx="11">
                  <c:v>Mar - '17</c:v>
                </c:pt>
                <c:pt idx="12">
                  <c:v>Apr - '17</c:v>
                </c:pt>
              </c:strCache>
            </c:strRef>
          </c:cat>
          <c:val>
            <c:numRef>
              <c:f>Sheet1!$B$2:$N$2</c:f>
              <c:numCache>
                <c:formatCode>General</c:formatCode>
                <c:ptCount val="13"/>
                <c:pt idx="0">
                  <c:v>3.03</c:v>
                </c:pt>
                <c:pt idx="1">
                  <c:v>3.01</c:v>
                </c:pt>
                <c:pt idx="2">
                  <c:v>3.31</c:v>
                </c:pt>
                <c:pt idx="3">
                  <c:v>2.64</c:v>
                </c:pt>
                <c:pt idx="4">
                  <c:v>2.2200000000000002</c:v>
                </c:pt>
                <c:pt idx="5">
                  <c:v>2.46</c:v>
                </c:pt>
                <c:pt idx="6">
                  <c:v>2.2799999999999998</c:v>
                </c:pt>
                <c:pt idx="7">
                  <c:v>2.63</c:v>
                </c:pt>
                <c:pt idx="8">
                  <c:v>2.17</c:v>
                </c:pt>
                <c:pt idx="9">
                  <c:v>1.99</c:v>
                </c:pt>
                <c:pt idx="10">
                  <c:v>1.89</c:v>
                </c:pt>
                <c:pt idx="11">
                  <c:v>2.41</c:v>
                </c:pt>
                <c:pt idx="12">
                  <c:v>2.4900000000000002</c:v>
                </c:pt>
              </c:numCache>
            </c:numRef>
          </c:val>
          <c:smooth val="0"/>
          <c:extLst>
            <c:ext xmlns:c16="http://schemas.microsoft.com/office/drawing/2014/chart" uri="{C3380CC4-5D6E-409C-BE32-E72D297353CC}">
              <c16:uniqueId val="{00000000-D021-42CE-BB34-413CB505D8A1}"/>
            </c:ext>
          </c:extLst>
        </c:ser>
        <c:ser>
          <c:idx val="1"/>
          <c:order val="1"/>
          <c:tx>
            <c:strRef>
              <c:f>Sheet1!$A$3</c:f>
              <c:strCache>
                <c:ptCount val="1"/>
                <c:pt idx="0">
                  <c:v>SMCS Median</c:v>
                </c:pt>
              </c:strCache>
            </c:strRef>
          </c:tx>
          <c:spPr>
            <a:ln w="76200" cap="rnd">
              <a:solidFill>
                <a:srgbClr val="F20000"/>
              </a:solidFill>
              <a:round/>
            </a:ln>
            <a:effectLst>
              <a:outerShdw blurRad="50800" dist="38100" dir="2700000" algn="tl" rotWithShape="0">
                <a:prstClr val="black">
                  <a:alpha val="40000"/>
                </a:prstClr>
              </a:outerShdw>
            </a:effectLst>
          </c:spPr>
          <c:marker>
            <c:symbol val="square"/>
            <c:size val="18"/>
            <c:spPr>
              <a:gradFill>
                <a:gsLst>
                  <a:gs pos="0">
                    <a:srgbClr val="E8A6A5"/>
                  </a:gs>
                  <a:gs pos="66000">
                    <a:srgbClr val="D90205"/>
                  </a:gs>
                </a:gsLst>
                <a:lin ang="5400000" scaled="1"/>
              </a:gradFill>
              <a:ln w="9525">
                <a:solidFill>
                  <a:srgbClr val="F20000"/>
                </a:solidFill>
              </a:ln>
              <a:effectLst>
                <a:outerShdw blurRad="50800" dist="38100" dir="2700000" algn="tl" rotWithShape="0">
                  <a:prstClr val="black">
                    <a:alpha val="40000"/>
                  </a:prstClr>
                </a:outerShdw>
              </a:effectLst>
            </c:spPr>
          </c:marker>
          <c:cat>
            <c:strRef>
              <c:f>Sheet1!$B$1:$N$1</c:f>
              <c:strCache>
                <c:ptCount val="13"/>
                <c:pt idx="0">
                  <c:v>Apr - '16</c:v>
                </c:pt>
                <c:pt idx="1">
                  <c:v>May - '16</c:v>
                </c:pt>
                <c:pt idx="2">
                  <c:v>Jun - '16</c:v>
                </c:pt>
                <c:pt idx="3">
                  <c:v>Jul - '16</c:v>
                </c:pt>
                <c:pt idx="4">
                  <c:v>Aug - '16</c:v>
                </c:pt>
                <c:pt idx="5">
                  <c:v>Sep - '16</c:v>
                </c:pt>
                <c:pt idx="6">
                  <c:v>Oct - '16</c:v>
                </c:pt>
                <c:pt idx="7">
                  <c:v>Nov - '16</c:v>
                </c:pt>
                <c:pt idx="8">
                  <c:v>Dec - '16</c:v>
                </c:pt>
                <c:pt idx="9">
                  <c:v>Jan - '17</c:v>
                </c:pt>
                <c:pt idx="10">
                  <c:v>Feb - '17</c:v>
                </c:pt>
                <c:pt idx="11">
                  <c:v>Mar - '17</c:v>
                </c:pt>
                <c:pt idx="12">
                  <c:v>Apr - '17</c:v>
                </c:pt>
              </c:strCache>
            </c:strRef>
          </c:cat>
          <c:val>
            <c:numRef>
              <c:f>Sheet1!$B$3:$N$3</c:f>
              <c:numCache>
                <c:formatCode>General</c:formatCode>
                <c:ptCount val="13"/>
                <c:pt idx="0">
                  <c:v>1.75</c:v>
                </c:pt>
                <c:pt idx="1">
                  <c:v>1.7</c:v>
                </c:pt>
                <c:pt idx="2">
                  <c:v>1.78</c:v>
                </c:pt>
                <c:pt idx="3">
                  <c:v>1.57</c:v>
                </c:pt>
                <c:pt idx="4">
                  <c:v>1.02</c:v>
                </c:pt>
                <c:pt idx="5">
                  <c:v>1.23</c:v>
                </c:pt>
                <c:pt idx="6">
                  <c:v>1.21</c:v>
                </c:pt>
                <c:pt idx="7">
                  <c:v>1.5</c:v>
                </c:pt>
                <c:pt idx="8">
                  <c:v>1.03</c:v>
                </c:pt>
                <c:pt idx="9">
                  <c:v>1.01</c:v>
                </c:pt>
                <c:pt idx="10">
                  <c:v>1.05</c:v>
                </c:pt>
                <c:pt idx="11">
                  <c:v>1.23</c:v>
                </c:pt>
                <c:pt idx="12">
                  <c:v>1.38</c:v>
                </c:pt>
              </c:numCache>
            </c:numRef>
          </c:val>
          <c:smooth val="0"/>
          <c:extLst>
            <c:ext xmlns:c16="http://schemas.microsoft.com/office/drawing/2014/chart" uri="{C3380CC4-5D6E-409C-BE32-E72D297353CC}">
              <c16:uniqueId val="{00000001-D021-42CE-BB34-413CB505D8A1}"/>
            </c:ext>
          </c:extLst>
        </c:ser>
        <c:dLbls>
          <c:showLegendKey val="0"/>
          <c:showVal val="0"/>
          <c:showCatName val="0"/>
          <c:showSerName val="0"/>
          <c:showPercent val="0"/>
          <c:showBubbleSize val="0"/>
        </c:dLbls>
        <c:marker val="1"/>
        <c:smooth val="0"/>
        <c:axId val="-468528000"/>
        <c:axId val="-468525952"/>
      </c:lineChart>
      <c:catAx>
        <c:axId val="-468528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68525952"/>
        <c:crossesAt val="0"/>
        <c:auto val="1"/>
        <c:lblAlgn val="ctr"/>
        <c:lblOffset val="100"/>
        <c:noMultiLvlLbl val="0"/>
      </c:catAx>
      <c:valAx>
        <c:axId val="-468525952"/>
        <c:scaling>
          <c:orientation val="minMax"/>
          <c:max val="3.5"/>
          <c:min val="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3200" b="1" i="0" u="none" strike="noStrike" kern="1200" baseline="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defRPr>
                </a:pPr>
                <a:r>
                  <a:rPr lang="en-US" sz="3200" b="1">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Hours</a:t>
                </a:r>
              </a:p>
            </c:rich>
          </c:tx>
          <c:layout>
            <c:manualLayout>
              <c:xMode val="edge"/>
              <c:yMode val="edge"/>
              <c:x val="2.3573675886668002E-2"/>
              <c:y val="0.49992647219973502"/>
            </c:manualLayout>
          </c:layout>
          <c:overlay val="0"/>
          <c:spPr>
            <a:noFill/>
            <a:ln>
              <a:noFill/>
            </a:ln>
            <a:effectLst/>
          </c:spPr>
          <c:txPr>
            <a:bodyPr rot="-5400000" spcFirstLastPara="1" vertOverflow="ellipsis" vert="horz" wrap="square" anchor="ctr" anchorCtr="1"/>
            <a:lstStyle/>
            <a:p>
              <a:pPr>
                <a:defRPr sz="3200" b="1" i="0" u="none" strike="noStrike" kern="1200" baseline="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68528000"/>
        <c:crosses val="autoZero"/>
        <c:crossBetween val="between"/>
        <c:minorUnit val="0.1"/>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1905.</a:t>
            </a:r>
            <a:r>
              <a:rPr lang="en-US" baseline="0" dirty="0"/>
              <a:t>  The year that </a:t>
            </a:r>
            <a:r>
              <a:rPr lang="en-US" dirty="0"/>
              <a:t>Teddy</a:t>
            </a:r>
            <a:r>
              <a:rPr lang="en-US" baseline="0" dirty="0"/>
              <a:t> Roosevelt would be sworn in for his first “full” term as president of the United States.  Also the year that the City of Las Vegas was founded and if that wasn’t enough, Einstein published his theory of special relativity.  The world was on the move to becoming a modern society.</a:t>
            </a:r>
            <a:endParaRPr lang="en-US" dirty="0"/>
          </a:p>
        </p:txBody>
      </p:sp>
    </p:spTree>
    <p:extLst>
      <p:ext uri="{BB962C8B-B14F-4D97-AF65-F5344CB8AC3E}">
        <p14:creationId xmlns:p14="http://schemas.microsoft.com/office/powerpoint/2010/main" val="145052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0000"/>
              </a:lnSpc>
              <a:spcAft>
                <a:spcPts val="2400"/>
              </a:spcAft>
            </a:pPr>
            <a:r>
              <a:rPr lang="en-US" sz="2200" b="0" dirty="0">
                <a:solidFill>
                  <a:srgbClr val="FFDE5C"/>
                </a:solidFill>
                <a:effectLst>
                  <a:outerShdw blurRad="50800" dist="76200" dir="2700000" algn="tl" rotWithShape="0">
                    <a:prstClr val="black">
                      <a:alpha val="40000"/>
                    </a:prstClr>
                  </a:outerShdw>
                </a:effectLst>
                <a:latin typeface="Helvetica Neue" charset="0"/>
                <a:ea typeface="Helvetica Neue" charset="0"/>
                <a:cs typeface="Helvetica Neue" charset="0"/>
              </a:rPr>
              <a:t>Could there be a panacea?</a:t>
            </a:r>
          </a:p>
          <a:p>
            <a:pPr lvl="1">
              <a:lnSpc>
                <a:spcPct val="120000"/>
              </a:lnSpc>
              <a:spcAft>
                <a:spcPts val="2400"/>
              </a:spcAft>
            </a:pPr>
            <a:r>
              <a:rPr lang="en-US" sz="2200" b="0" dirty="0">
                <a:solidFill>
                  <a:srgbClr val="FFDE5C"/>
                </a:solidFill>
                <a:effectLst>
                  <a:outerShdw blurRad="50800" dist="76200" dir="2700000" algn="tl" rotWithShape="0">
                    <a:prstClr val="black">
                      <a:alpha val="40000"/>
                    </a:prstClr>
                  </a:outerShdw>
                </a:effectLst>
                <a:latin typeface="Helvetica Neue" charset="0"/>
                <a:ea typeface="Helvetica Neue" charset="0"/>
                <a:cs typeface="Helvetica Neue" charset="0"/>
              </a:rPr>
              <a:t>Can we find a magic bullet?</a:t>
            </a:r>
          </a:p>
          <a:p>
            <a:pPr lvl="1">
              <a:lnSpc>
                <a:spcPct val="120000"/>
              </a:lnSpc>
              <a:spcAft>
                <a:spcPts val="2400"/>
              </a:spcAft>
            </a:pPr>
            <a:r>
              <a:rPr lang="en-US" sz="2200" b="0" dirty="0">
                <a:solidFill>
                  <a:srgbClr val="FFDE5C"/>
                </a:solidFill>
                <a:effectLst>
                  <a:outerShdw blurRad="50800" dist="76200" dir="2700000" algn="tl" rotWithShape="0">
                    <a:prstClr val="black">
                      <a:alpha val="40000"/>
                    </a:prstClr>
                  </a:outerShdw>
                </a:effectLst>
                <a:latin typeface="Helvetica Neue" charset="0"/>
                <a:ea typeface="Helvetica Neue" charset="0"/>
                <a:cs typeface="Helvetica Neue" charset="0"/>
              </a:rPr>
              <a:t>Is there a smarter way?</a:t>
            </a:r>
          </a:p>
          <a:p>
            <a:pPr lvl="1">
              <a:lnSpc>
                <a:spcPct val="120000"/>
              </a:lnSpc>
              <a:spcAft>
                <a:spcPts val="2400"/>
              </a:spcAft>
            </a:pPr>
            <a:endParaRPr lang="en-US" sz="2200" b="0" dirty="0">
              <a:solidFill>
                <a:srgbClr val="FFDE5C"/>
              </a:solidFill>
              <a:effectLst>
                <a:outerShdw blurRad="50800" dist="76200" dir="2700000" algn="tl" rotWithShape="0">
                  <a:prstClr val="black">
                    <a:alpha val="40000"/>
                  </a:prstClr>
                </a:outerShdw>
              </a:effectLst>
              <a:latin typeface="Helvetica Neue" charset="0"/>
              <a:ea typeface="Helvetica Neue" charset="0"/>
              <a:cs typeface="Helvetica Neue" charset="0"/>
            </a:endParaRPr>
          </a:p>
          <a:p>
            <a:r>
              <a:rPr lang="en-US" dirty="0"/>
              <a:t>But what if there was a better way?</a:t>
            </a:r>
          </a:p>
          <a:p>
            <a:endParaRPr lang="en-US" dirty="0"/>
          </a:p>
          <a:p>
            <a:r>
              <a:rPr lang="en-US" dirty="0"/>
              <a:t>A method to guide you through the darkness, a way to help you find the answers without wasting resources?</a:t>
            </a:r>
          </a:p>
          <a:p>
            <a:endParaRPr lang="en-US" dirty="0"/>
          </a:p>
          <a:p>
            <a:r>
              <a:rPr lang="en-US" dirty="0"/>
              <a:t>What if there was an answer key to the test</a:t>
            </a:r>
            <a:r>
              <a:rPr lang="mr-IN" dirty="0"/>
              <a:t>…</a:t>
            </a:r>
            <a:endParaRPr lang="en-US" dirty="0"/>
          </a:p>
          <a:p>
            <a:endParaRPr lang="en-US" dirty="0"/>
          </a:p>
          <a:p>
            <a:r>
              <a:rPr lang="en-US" dirty="0"/>
              <a:t>A template for each patient that would unlock the mystery</a:t>
            </a:r>
            <a:r>
              <a:rPr lang="mr-IN" dirty="0"/>
              <a:t>…</a:t>
            </a:r>
            <a:endParaRPr lang="en-US" dirty="0"/>
          </a:p>
        </p:txBody>
      </p:sp>
    </p:spTree>
    <p:extLst>
      <p:ext uri="{BB962C8B-B14F-4D97-AF65-F5344CB8AC3E}">
        <p14:creationId xmlns:p14="http://schemas.microsoft.com/office/powerpoint/2010/main" val="1892262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0000"/>
              </a:lnSpc>
              <a:spcAft>
                <a:spcPts val="2400"/>
              </a:spcAft>
            </a:pPr>
            <a:r>
              <a:rPr lang="en-US" sz="2200" b="0" dirty="0">
                <a:solidFill>
                  <a:srgbClr val="FFDE5C"/>
                </a:solidFill>
                <a:effectLst>
                  <a:outerShdw blurRad="50800" dist="76200" dir="2700000" algn="tl" rotWithShape="0">
                    <a:prstClr val="black">
                      <a:alpha val="40000"/>
                    </a:prstClr>
                  </a:outerShdw>
                </a:effectLst>
                <a:latin typeface="Helvetica Neue" charset="0"/>
                <a:ea typeface="Helvetica Neue" charset="0"/>
                <a:cs typeface="Helvetica Neue" charset="0"/>
              </a:rPr>
              <a:t>Could there be a panacea?</a:t>
            </a:r>
          </a:p>
          <a:p>
            <a:pPr lvl="1">
              <a:lnSpc>
                <a:spcPct val="120000"/>
              </a:lnSpc>
              <a:spcAft>
                <a:spcPts val="2400"/>
              </a:spcAft>
            </a:pPr>
            <a:r>
              <a:rPr lang="en-US" sz="2200" b="0" dirty="0">
                <a:solidFill>
                  <a:srgbClr val="FFDE5C"/>
                </a:solidFill>
                <a:effectLst>
                  <a:outerShdw blurRad="50800" dist="76200" dir="2700000" algn="tl" rotWithShape="0">
                    <a:prstClr val="black">
                      <a:alpha val="40000"/>
                    </a:prstClr>
                  </a:outerShdw>
                </a:effectLst>
                <a:latin typeface="Helvetica Neue" charset="0"/>
                <a:ea typeface="Helvetica Neue" charset="0"/>
                <a:cs typeface="Helvetica Neue" charset="0"/>
              </a:rPr>
              <a:t>Can we find a magic bullet?</a:t>
            </a:r>
          </a:p>
          <a:p>
            <a:pPr lvl="1">
              <a:lnSpc>
                <a:spcPct val="120000"/>
              </a:lnSpc>
              <a:spcAft>
                <a:spcPts val="2400"/>
              </a:spcAft>
            </a:pPr>
            <a:r>
              <a:rPr lang="en-US" sz="2200" b="0" dirty="0">
                <a:solidFill>
                  <a:srgbClr val="FFDE5C"/>
                </a:solidFill>
                <a:effectLst>
                  <a:outerShdw blurRad="50800" dist="76200" dir="2700000" algn="tl" rotWithShape="0">
                    <a:prstClr val="black">
                      <a:alpha val="40000"/>
                    </a:prstClr>
                  </a:outerShdw>
                </a:effectLst>
                <a:latin typeface="Helvetica Neue" charset="0"/>
                <a:ea typeface="Helvetica Neue" charset="0"/>
                <a:cs typeface="Helvetica Neue" charset="0"/>
              </a:rPr>
              <a:t>Is there a smarter way?</a:t>
            </a:r>
          </a:p>
          <a:p>
            <a:pPr lvl="1">
              <a:lnSpc>
                <a:spcPct val="120000"/>
              </a:lnSpc>
              <a:spcAft>
                <a:spcPts val="2400"/>
              </a:spcAft>
            </a:pPr>
            <a:endParaRPr lang="en-US" sz="2200" b="0" dirty="0">
              <a:solidFill>
                <a:srgbClr val="FFDE5C"/>
              </a:solidFill>
              <a:effectLst>
                <a:outerShdw blurRad="50800" dist="76200" dir="2700000" algn="tl" rotWithShape="0">
                  <a:prstClr val="black">
                    <a:alpha val="40000"/>
                  </a:prstClr>
                </a:outerShdw>
              </a:effectLst>
              <a:latin typeface="Helvetica Neue" charset="0"/>
              <a:ea typeface="Helvetica Neue" charset="0"/>
              <a:cs typeface="Helvetica Neue" charset="0"/>
            </a:endParaRPr>
          </a:p>
          <a:p>
            <a:r>
              <a:rPr lang="en-US" dirty="0"/>
              <a:t>But what if there was a better way?</a:t>
            </a:r>
          </a:p>
          <a:p>
            <a:endParaRPr lang="en-US" dirty="0"/>
          </a:p>
          <a:p>
            <a:r>
              <a:rPr lang="en-US" dirty="0"/>
              <a:t>A method to guide you through the darkness, a way to help you find the answers without wasting resources?</a:t>
            </a:r>
          </a:p>
          <a:p>
            <a:endParaRPr lang="en-US" dirty="0"/>
          </a:p>
          <a:p>
            <a:r>
              <a:rPr lang="en-US" dirty="0"/>
              <a:t>What if there was an answer key to the test</a:t>
            </a:r>
            <a:r>
              <a:rPr lang="mr-IN" dirty="0"/>
              <a:t>…</a:t>
            </a:r>
            <a:endParaRPr lang="en-US" dirty="0"/>
          </a:p>
          <a:p>
            <a:endParaRPr lang="en-US" dirty="0"/>
          </a:p>
          <a:p>
            <a:r>
              <a:rPr lang="en-US" dirty="0"/>
              <a:t>A template for each patient that would unlock the mystery</a:t>
            </a:r>
            <a:r>
              <a:rPr lang="mr-IN" dirty="0"/>
              <a:t>…</a:t>
            </a:r>
            <a:endParaRPr lang="en-US" dirty="0"/>
          </a:p>
        </p:txBody>
      </p:sp>
    </p:spTree>
    <p:extLst>
      <p:ext uri="{BB962C8B-B14F-4D97-AF65-F5344CB8AC3E}">
        <p14:creationId xmlns:p14="http://schemas.microsoft.com/office/powerpoint/2010/main" val="276743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had to be a better way!</a:t>
            </a:r>
          </a:p>
        </p:txBody>
      </p:sp>
    </p:spTree>
    <p:extLst>
      <p:ext uri="{BB962C8B-B14F-4D97-AF65-F5344CB8AC3E}">
        <p14:creationId xmlns:p14="http://schemas.microsoft.com/office/powerpoint/2010/main" val="1877595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0000"/>
              </a:lnSpc>
              <a:spcAft>
                <a:spcPts val="2400"/>
              </a:spcAft>
            </a:pPr>
            <a:r>
              <a:rPr lang="en-US" sz="2200" b="0" dirty="0">
                <a:solidFill>
                  <a:srgbClr val="FFDE5C"/>
                </a:solidFill>
                <a:effectLst>
                  <a:outerShdw blurRad="50800" dist="76200" dir="2700000" algn="tl" rotWithShape="0">
                    <a:prstClr val="black">
                      <a:alpha val="40000"/>
                    </a:prstClr>
                  </a:outerShdw>
                </a:effectLst>
                <a:latin typeface="Helvetica Neue" charset="0"/>
                <a:ea typeface="Helvetica Neue" charset="0"/>
                <a:cs typeface="Helvetica Neue" charset="0"/>
              </a:rPr>
              <a:t>Could there be a panacea?</a:t>
            </a:r>
          </a:p>
          <a:p>
            <a:pPr lvl="1">
              <a:lnSpc>
                <a:spcPct val="120000"/>
              </a:lnSpc>
              <a:spcAft>
                <a:spcPts val="2400"/>
              </a:spcAft>
            </a:pPr>
            <a:r>
              <a:rPr lang="en-US" sz="2200" b="0" dirty="0">
                <a:solidFill>
                  <a:srgbClr val="FFDE5C"/>
                </a:solidFill>
                <a:effectLst>
                  <a:outerShdw blurRad="50800" dist="76200" dir="2700000" algn="tl" rotWithShape="0">
                    <a:prstClr val="black">
                      <a:alpha val="40000"/>
                    </a:prstClr>
                  </a:outerShdw>
                </a:effectLst>
                <a:latin typeface="Helvetica Neue" charset="0"/>
                <a:ea typeface="Helvetica Neue" charset="0"/>
                <a:cs typeface="Helvetica Neue" charset="0"/>
              </a:rPr>
              <a:t>Can we find a magic bullet?</a:t>
            </a:r>
          </a:p>
          <a:p>
            <a:pPr lvl="1">
              <a:lnSpc>
                <a:spcPct val="120000"/>
              </a:lnSpc>
              <a:spcAft>
                <a:spcPts val="2400"/>
              </a:spcAft>
            </a:pPr>
            <a:r>
              <a:rPr lang="en-US" sz="2200" b="0" dirty="0">
                <a:solidFill>
                  <a:srgbClr val="FFDE5C"/>
                </a:solidFill>
                <a:effectLst>
                  <a:outerShdw blurRad="50800" dist="76200" dir="2700000" algn="tl" rotWithShape="0">
                    <a:prstClr val="black">
                      <a:alpha val="40000"/>
                    </a:prstClr>
                  </a:outerShdw>
                </a:effectLst>
                <a:latin typeface="Helvetica Neue" charset="0"/>
                <a:ea typeface="Helvetica Neue" charset="0"/>
                <a:cs typeface="Helvetica Neue" charset="0"/>
              </a:rPr>
              <a:t>Is there a smarter way?</a:t>
            </a:r>
          </a:p>
          <a:p>
            <a:pPr lvl="1">
              <a:lnSpc>
                <a:spcPct val="120000"/>
              </a:lnSpc>
              <a:spcAft>
                <a:spcPts val="2400"/>
              </a:spcAft>
            </a:pPr>
            <a:endParaRPr lang="en-US" sz="2200" b="0" dirty="0">
              <a:solidFill>
                <a:srgbClr val="FFDE5C"/>
              </a:solidFill>
              <a:effectLst>
                <a:outerShdw blurRad="50800" dist="76200" dir="2700000" algn="tl" rotWithShape="0">
                  <a:prstClr val="black">
                    <a:alpha val="40000"/>
                  </a:prstClr>
                </a:outerShdw>
              </a:effectLst>
              <a:latin typeface="Helvetica Neue" charset="0"/>
              <a:ea typeface="Helvetica Neue" charset="0"/>
              <a:cs typeface="Helvetica Neue" charset="0"/>
            </a:endParaRPr>
          </a:p>
          <a:p>
            <a:r>
              <a:rPr lang="en-US" dirty="0"/>
              <a:t>But what if there was a better way?</a:t>
            </a:r>
          </a:p>
          <a:p>
            <a:endParaRPr lang="en-US" dirty="0"/>
          </a:p>
          <a:p>
            <a:r>
              <a:rPr lang="en-US" dirty="0"/>
              <a:t>A method to guide you through the darkness, a way to help you find the answers without wasting resources?</a:t>
            </a:r>
          </a:p>
          <a:p>
            <a:endParaRPr lang="en-US" dirty="0"/>
          </a:p>
          <a:p>
            <a:r>
              <a:rPr lang="en-US" dirty="0"/>
              <a:t>What if there was an answer key to the test</a:t>
            </a:r>
            <a:r>
              <a:rPr lang="mr-IN" dirty="0"/>
              <a:t>…</a:t>
            </a:r>
            <a:endParaRPr lang="en-US" dirty="0"/>
          </a:p>
          <a:p>
            <a:endParaRPr lang="en-US" dirty="0"/>
          </a:p>
          <a:p>
            <a:r>
              <a:rPr lang="en-US" dirty="0"/>
              <a:t>A template for each patient that would unlock the mystery</a:t>
            </a:r>
            <a:r>
              <a:rPr lang="mr-IN" dirty="0"/>
              <a:t>…</a:t>
            </a:r>
            <a:endParaRPr lang="en-US" dirty="0"/>
          </a:p>
        </p:txBody>
      </p:sp>
    </p:spTree>
    <p:extLst>
      <p:ext uri="{BB962C8B-B14F-4D97-AF65-F5344CB8AC3E}">
        <p14:creationId xmlns:p14="http://schemas.microsoft.com/office/powerpoint/2010/main" val="674278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0000"/>
              </a:lnSpc>
              <a:spcAft>
                <a:spcPts val="2400"/>
              </a:spcAft>
            </a:pPr>
            <a:r>
              <a:rPr lang="en-US" sz="2200" b="0" dirty="0">
                <a:solidFill>
                  <a:srgbClr val="FFDE5C"/>
                </a:solidFill>
                <a:effectLst>
                  <a:outerShdw blurRad="50800" dist="76200" dir="2700000" algn="tl" rotWithShape="0">
                    <a:prstClr val="black">
                      <a:alpha val="40000"/>
                    </a:prstClr>
                  </a:outerShdw>
                </a:effectLst>
                <a:latin typeface="Helvetica Neue" charset="0"/>
                <a:ea typeface="Helvetica Neue" charset="0"/>
                <a:cs typeface="Helvetica Neue" charset="0"/>
              </a:rPr>
              <a:t>Something that promotes safety</a:t>
            </a:r>
            <a:r>
              <a:rPr lang="en-US" sz="2200" b="0" baseline="0" dirty="0">
                <a:solidFill>
                  <a:srgbClr val="FFDE5C"/>
                </a:solidFill>
                <a:effectLst>
                  <a:outerShdw blurRad="50800" dist="76200" dir="2700000" algn="tl" rotWithShape="0">
                    <a:prstClr val="black">
                      <a:alpha val="40000"/>
                    </a:prstClr>
                  </a:outerShdw>
                </a:effectLst>
                <a:latin typeface="Helvetica Neue" charset="0"/>
                <a:ea typeface="Helvetica Neue" charset="0"/>
                <a:cs typeface="Helvetica Neue" charset="0"/>
              </a:rPr>
              <a:t> and consistency</a:t>
            </a:r>
          </a:p>
          <a:p>
            <a:pPr lvl="1">
              <a:lnSpc>
                <a:spcPct val="120000"/>
              </a:lnSpc>
              <a:spcAft>
                <a:spcPts val="2400"/>
              </a:spcAft>
            </a:pPr>
            <a:endParaRPr lang="en-US" sz="2200" b="0" baseline="0" dirty="0">
              <a:solidFill>
                <a:srgbClr val="FFDE5C"/>
              </a:solidFill>
              <a:effectLst>
                <a:outerShdw blurRad="50800" dist="76200" dir="2700000" algn="tl" rotWithShape="0">
                  <a:prstClr val="black">
                    <a:alpha val="40000"/>
                  </a:prstClr>
                </a:outerShdw>
              </a:effectLst>
              <a:latin typeface="Helvetica Neue" charset="0"/>
              <a:ea typeface="Helvetica Neue" charset="0"/>
              <a:cs typeface="Helvetica Neue" charset="0"/>
            </a:endParaRPr>
          </a:p>
          <a:p>
            <a:pPr lvl="1">
              <a:lnSpc>
                <a:spcPct val="120000"/>
              </a:lnSpc>
              <a:spcAft>
                <a:spcPts val="2400"/>
              </a:spcAft>
            </a:pPr>
            <a:r>
              <a:rPr lang="en-US" sz="2200" b="0" baseline="0" dirty="0">
                <a:solidFill>
                  <a:srgbClr val="FFDE5C"/>
                </a:solidFill>
                <a:effectLst>
                  <a:outerShdw blurRad="50800" dist="76200" dir="2700000" algn="tl" rotWithShape="0">
                    <a:prstClr val="black">
                      <a:alpha val="40000"/>
                    </a:prstClr>
                  </a:outerShdw>
                </a:effectLst>
                <a:latin typeface="Helvetica Neue" charset="0"/>
                <a:ea typeface="Helvetica Neue" charset="0"/>
                <a:cs typeface="Helvetica Neue" charset="0"/>
              </a:rPr>
              <a:t>And takes us back to the basics where the History &amp; Physical is once again in the driver’s seat</a:t>
            </a:r>
            <a:endParaRPr lang="en-US" dirty="0"/>
          </a:p>
        </p:txBody>
      </p:sp>
    </p:spTree>
    <p:extLst>
      <p:ext uri="{BB962C8B-B14F-4D97-AF65-F5344CB8AC3E}">
        <p14:creationId xmlns:p14="http://schemas.microsoft.com/office/powerpoint/2010/main" val="1147803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of creation</a:t>
            </a:r>
          </a:p>
        </p:txBody>
      </p:sp>
    </p:spTree>
    <p:extLst>
      <p:ext uri="{BB962C8B-B14F-4D97-AF65-F5344CB8AC3E}">
        <p14:creationId xmlns:p14="http://schemas.microsoft.com/office/powerpoint/2010/main" val="1805595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of creation</a:t>
            </a:r>
          </a:p>
        </p:txBody>
      </p:sp>
    </p:spTree>
    <p:extLst>
      <p:ext uri="{BB962C8B-B14F-4D97-AF65-F5344CB8AC3E}">
        <p14:creationId xmlns:p14="http://schemas.microsoft.com/office/powerpoint/2010/main" val="585640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SMART document</a:t>
            </a:r>
          </a:p>
        </p:txBody>
      </p:sp>
    </p:spTree>
    <p:extLst>
      <p:ext uri="{BB962C8B-B14F-4D97-AF65-F5344CB8AC3E}">
        <p14:creationId xmlns:p14="http://schemas.microsoft.com/office/powerpoint/2010/main" val="1400185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SMART and what does it stand for?</a:t>
            </a:r>
          </a:p>
        </p:txBody>
      </p:sp>
    </p:spTree>
    <p:extLst>
      <p:ext uri="{BB962C8B-B14F-4D97-AF65-F5344CB8AC3E}">
        <p14:creationId xmlns:p14="http://schemas.microsoft.com/office/powerpoint/2010/main" val="1156766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SMART and what does it stand for?</a:t>
            </a:r>
          </a:p>
        </p:txBody>
      </p:sp>
    </p:spTree>
    <p:extLst>
      <p:ext uri="{BB962C8B-B14F-4D97-AF65-F5344CB8AC3E}">
        <p14:creationId xmlns:p14="http://schemas.microsoft.com/office/powerpoint/2010/main" val="1940312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Brutal</a:t>
            </a:r>
            <a:r>
              <a:rPr lang="en-US" baseline="0" dirty="0"/>
              <a:t> game:</a:t>
            </a:r>
          </a:p>
          <a:p>
            <a:r>
              <a:rPr lang="en-US" baseline="0" dirty="0"/>
              <a:t>20 deaths in 1905 alone:</a:t>
            </a:r>
          </a:p>
          <a:p>
            <a:endParaRPr lang="en-US" baseline="0" dirty="0"/>
          </a:p>
          <a:p>
            <a:pPr marL="0" marR="0" indent="0" defTabSz="457200" eaLnBrk="1" fontAlgn="auto" latinLnBrk="0" hangingPunct="1">
              <a:lnSpc>
                <a:spcPct val="117999"/>
              </a:lnSpc>
              <a:spcBef>
                <a:spcPts val="0"/>
              </a:spcBef>
              <a:spcAft>
                <a:spcPts val="0"/>
              </a:spcAft>
              <a:buClrTx/>
              <a:buSzTx/>
              <a:buFontTx/>
              <a:buNone/>
              <a:tabLst/>
              <a:defRPr/>
            </a:pPr>
            <a:r>
              <a:rPr lang="en-US" dirty="0"/>
              <a:t>Roosevelt:</a:t>
            </a:r>
            <a:r>
              <a:rPr lang="en-US" baseline="0" dirty="0"/>
              <a:t>  “</a:t>
            </a:r>
            <a:r>
              <a:rPr lang="en-US" sz="2200" b="0" i="0" dirty="0">
                <a:effectLst/>
                <a:latin typeface="Helvetica Neue"/>
                <a:ea typeface="Helvetica Neue"/>
                <a:cs typeface="Helvetica Neue"/>
                <a:sym typeface="Helvetica Neue"/>
              </a:rPr>
              <a:t>“Brutality in playing a game should awaken the heartiest and most plainly shown contempt for the player guilty of it.”</a:t>
            </a:r>
            <a:endParaRPr lang="en-US" dirty="0"/>
          </a:p>
          <a:p>
            <a:endParaRPr lang="en-US" dirty="0"/>
          </a:p>
          <a:p>
            <a:r>
              <a:rPr lang="en-US" dirty="0"/>
              <a:t>Had to choose rules that:</a:t>
            </a:r>
          </a:p>
          <a:p>
            <a:pPr marL="342900" indent="-342900">
              <a:buFont typeface="Arial" charset="0"/>
              <a:buChar char="•"/>
            </a:pPr>
            <a:r>
              <a:rPr lang="en-US" dirty="0"/>
              <a:t>Reasonably protected players</a:t>
            </a:r>
          </a:p>
          <a:p>
            <a:pPr marL="342900" indent="-342900">
              <a:buFont typeface="Arial" charset="0"/>
              <a:buChar char="•"/>
            </a:pPr>
            <a:r>
              <a:rPr lang="en-US" dirty="0"/>
              <a:t>Didn’t overly constrain the game</a:t>
            </a:r>
          </a:p>
          <a:p>
            <a:pPr marL="342900" indent="-342900">
              <a:buFont typeface="Arial" charset="0"/>
              <a:buChar char="•"/>
            </a:pPr>
            <a:r>
              <a:rPr lang="en-US" dirty="0"/>
              <a:t>Allowed for judgement</a:t>
            </a:r>
          </a:p>
        </p:txBody>
      </p:sp>
    </p:spTree>
    <p:extLst>
      <p:ext uri="{BB962C8B-B14F-4D97-AF65-F5344CB8AC3E}">
        <p14:creationId xmlns:p14="http://schemas.microsoft.com/office/powerpoint/2010/main" val="16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SMART and what does it stand for?</a:t>
            </a:r>
          </a:p>
        </p:txBody>
      </p:sp>
    </p:spTree>
    <p:extLst>
      <p:ext uri="{BB962C8B-B14F-4D97-AF65-F5344CB8AC3E}">
        <p14:creationId xmlns:p14="http://schemas.microsoft.com/office/powerpoint/2010/main" val="1341800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760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027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8659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25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Transparency</a:t>
            </a:r>
          </a:p>
          <a:p>
            <a:r>
              <a:rPr lang="en-US" dirty="0"/>
              <a:t>Collaboration</a:t>
            </a:r>
          </a:p>
          <a:p>
            <a:r>
              <a:rPr lang="en-US" dirty="0"/>
              <a:t>Robust peer review commitment</a:t>
            </a:r>
          </a:p>
        </p:txBody>
      </p:sp>
    </p:spTree>
    <p:extLst>
      <p:ext uri="{BB962C8B-B14F-4D97-AF65-F5344CB8AC3E}">
        <p14:creationId xmlns:p14="http://schemas.microsoft.com/office/powerpoint/2010/main" val="1037238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2553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Scrolling</a:t>
            </a:r>
          </a:p>
        </p:txBody>
      </p:sp>
    </p:spTree>
    <p:extLst>
      <p:ext uri="{BB962C8B-B14F-4D97-AF65-F5344CB8AC3E}">
        <p14:creationId xmlns:p14="http://schemas.microsoft.com/office/powerpoint/2010/main" val="23508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Books</a:t>
            </a:r>
          </a:p>
        </p:txBody>
      </p:sp>
    </p:spTree>
    <p:extLst>
      <p:ext uri="{BB962C8B-B14F-4D97-AF65-F5344CB8AC3E}">
        <p14:creationId xmlns:p14="http://schemas.microsoft.com/office/powerpoint/2010/main" val="6073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Scrolling</a:t>
            </a:r>
          </a:p>
        </p:txBody>
      </p:sp>
    </p:spTree>
    <p:extLst>
      <p:ext uri="{BB962C8B-B14F-4D97-AF65-F5344CB8AC3E}">
        <p14:creationId xmlns:p14="http://schemas.microsoft.com/office/powerpoint/2010/main" val="791805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rules added</a:t>
            </a:r>
            <a:r>
              <a:rPr lang="en-US" baseline="0" dirty="0"/>
              <a:t> new expectations and a means of communication</a:t>
            </a:r>
            <a:r>
              <a:rPr lang="en-US" dirty="0"/>
              <a:t>:</a:t>
            </a:r>
          </a:p>
          <a:p>
            <a:pPr marL="342900" indent="-342900">
              <a:buFont typeface="Arial" charset="0"/>
              <a:buChar char="•"/>
            </a:pPr>
            <a:r>
              <a:rPr lang="en-US" dirty="0"/>
              <a:t>Forward passes</a:t>
            </a:r>
          </a:p>
          <a:p>
            <a:pPr marL="342900" indent="-342900">
              <a:buFont typeface="Arial" charset="0"/>
              <a:buChar char="•"/>
            </a:pPr>
            <a:r>
              <a:rPr lang="en-US" dirty="0"/>
              <a:t>Moving the ball</a:t>
            </a:r>
            <a:r>
              <a:rPr lang="en-US" baseline="0" dirty="0"/>
              <a:t> 10 yards instead of 5 in 3 downs</a:t>
            </a:r>
            <a:endParaRPr lang="en-US" dirty="0"/>
          </a:p>
          <a:p>
            <a:pPr marL="342900" indent="-342900">
              <a:buFont typeface="Arial" charset="0"/>
              <a:buChar char="•"/>
            </a:pPr>
            <a:r>
              <a:rPr lang="en-US" dirty="0"/>
              <a:t>Wide receiver</a:t>
            </a:r>
          </a:p>
          <a:p>
            <a:pPr marL="342900" indent="-342900">
              <a:buFont typeface="Arial" charset="0"/>
              <a:buChar char="•"/>
            </a:pPr>
            <a:r>
              <a:rPr lang="en-US" dirty="0"/>
              <a:t>Stopping the game when</a:t>
            </a:r>
            <a:r>
              <a:rPr lang="en-US" baseline="0" dirty="0"/>
              <a:t> a player fell on the ball</a:t>
            </a:r>
          </a:p>
          <a:p>
            <a:pPr marL="342900" indent="-342900">
              <a:buFont typeface="Arial" charset="0"/>
              <a:buChar char="•"/>
            </a:pPr>
            <a:r>
              <a:rPr lang="en-US" baseline="0" dirty="0"/>
              <a:t>Kicking the ball downfield</a:t>
            </a:r>
            <a:endParaRPr lang="en-US" dirty="0"/>
          </a:p>
        </p:txBody>
      </p:sp>
    </p:spTree>
    <p:extLst>
      <p:ext uri="{BB962C8B-B14F-4D97-AF65-F5344CB8AC3E}">
        <p14:creationId xmlns:p14="http://schemas.microsoft.com/office/powerpoint/2010/main" val="1984417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Scrolling</a:t>
            </a:r>
          </a:p>
        </p:txBody>
      </p:sp>
    </p:spTree>
    <p:extLst>
      <p:ext uri="{BB962C8B-B14F-4D97-AF65-F5344CB8AC3E}">
        <p14:creationId xmlns:p14="http://schemas.microsoft.com/office/powerpoint/2010/main" val="1914469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Website</a:t>
            </a:r>
          </a:p>
        </p:txBody>
      </p:sp>
    </p:spTree>
    <p:extLst>
      <p:ext uri="{BB962C8B-B14F-4D97-AF65-F5344CB8AC3E}">
        <p14:creationId xmlns:p14="http://schemas.microsoft.com/office/powerpoint/2010/main" val="1291981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2017 NFL rule</a:t>
            </a:r>
            <a:r>
              <a:rPr lang="en-US" baseline="0" dirty="0"/>
              <a:t> book has 18 “rules” and is 85 pages long.</a:t>
            </a:r>
          </a:p>
          <a:p>
            <a:r>
              <a:rPr lang="en-US" baseline="0" dirty="0"/>
              <a:t>SMART has 5 main “rules” and fits on one page.</a:t>
            </a:r>
            <a:endParaRPr lang="en-US" dirty="0"/>
          </a:p>
        </p:txBody>
      </p:sp>
    </p:spTree>
    <p:extLst>
      <p:ext uri="{BB962C8B-B14F-4D97-AF65-F5344CB8AC3E}">
        <p14:creationId xmlns:p14="http://schemas.microsoft.com/office/powerpoint/2010/main" val="151746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2017 NFL rule</a:t>
            </a:r>
            <a:r>
              <a:rPr lang="en-US" baseline="0" dirty="0"/>
              <a:t> book has 18 “rules” and is 85 pages long.</a:t>
            </a:r>
          </a:p>
          <a:p>
            <a:r>
              <a:rPr lang="en-US" baseline="0" dirty="0"/>
              <a:t>SMART has 5 main “rules” and fits on one page.</a:t>
            </a:r>
            <a:endParaRPr lang="en-US" dirty="0"/>
          </a:p>
        </p:txBody>
      </p:sp>
    </p:spTree>
    <p:extLst>
      <p:ext uri="{BB962C8B-B14F-4D97-AF65-F5344CB8AC3E}">
        <p14:creationId xmlns:p14="http://schemas.microsoft.com/office/powerpoint/2010/main" val="1590527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Glenn Scobey “Pop” Warner</a:t>
            </a:r>
            <a:r>
              <a:rPr lang="en-US" baseline="0" dirty="0"/>
              <a:t> was a prankster and popularized the use of the forward pass</a:t>
            </a:r>
            <a:endParaRPr lang="en-US" dirty="0"/>
          </a:p>
        </p:txBody>
      </p:sp>
    </p:spTree>
    <p:extLst>
      <p:ext uri="{BB962C8B-B14F-4D97-AF65-F5344CB8AC3E}">
        <p14:creationId xmlns:p14="http://schemas.microsoft.com/office/powerpoint/2010/main" val="176046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Scrolling</a:t>
            </a:r>
          </a:p>
        </p:txBody>
      </p:sp>
    </p:spTree>
    <p:extLst>
      <p:ext uri="{BB962C8B-B14F-4D97-AF65-F5344CB8AC3E}">
        <p14:creationId xmlns:p14="http://schemas.microsoft.com/office/powerpoint/2010/main" val="1285790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2361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1938</a:t>
            </a:r>
            <a:endParaRPr lang="en-US" dirty="0"/>
          </a:p>
        </p:txBody>
      </p:sp>
    </p:spTree>
    <p:extLst>
      <p:ext uri="{BB962C8B-B14F-4D97-AF65-F5344CB8AC3E}">
        <p14:creationId xmlns:p14="http://schemas.microsoft.com/office/powerpoint/2010/main" val="350715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0000"/>
              </a:lnSpc>
              <a:spcAft>
                <a:spcPts val="2400"/>
              </a:spcAft>
            </a:pPr>
            <a:endParaRPr lang="en-US" dirty="0"/>
          </a:p>
        </p:txBody>
      </p:sp>
    </p:spTree>
    <p:extLst>
      <p:ext uri="{BB962C8B-B14F-4D97-AF65-F5344CB8AC3E}">
        <p14:creationId xmlns:p14="http://schemas.microsoft.com/office/powerpoint/2010/main" val="735477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Scrolling</a:t>
            </a:r>
          </a:p>
        </p:txBody>
      </p:sp>
    </p:spTree>
    <p:extLst>
      <p:ext uri="{BB962C8B-B14F-4D97-AF65-F5344CB8AC3E}">
        <p14:creationId xmlns:p14="http://schemas.microsoft.com/office/powerpoint/2010/main" val="1573543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533400"/>
          </a:xfrm>
          <a:prstGeom prst="rect">
            <a:avLst/>
          </a:prstGeom>
        </p:spPr>
        <p:txBody>
          <a:bodyPr anchor="t">
            <a:spAutoFit/>
          </a:bodyPr>
          <a:lstStyle>
            <a:lvl1pPr marL="0" indent="0" algn="ctr">
              <a:spcBef>
                <a:spcPts val="0"/>
              </a:spcBef>
              <a:buSzTx/>
              <a:buNone/>
              <a:defRPr sz="2800" b="1">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14"/>
          </p:nvPr>
        </p:nvSpPr>
        <p:spPr>
          <a:xfrm>
            <a:off x="1270000" y="4254500"/>
            <a:ext cx="10464800" cy="711200"/>
          </a:xfrm>
          <a:prstGeom prst="rect">
            <a:avLst/>
          </a:prstGeom>
        </p:spPr>
        <p:txBody>
          <a:bodyPr>
            <a:spAutoFit/>
          </a:bodyPr>
          <a:lstStyle>
            <a:lvl1pPr marL="0" indent="0" algn="ctr">
              <a:spcBef>
                <a:spcPts val="2400"/>
              </a:spcBef>
              <a:buSzTx/>
              <a:buNone/>
              <a:defRPr sz="4000"/>
            </a:lvl1pPr>
          </a:lstStyle>
          <a:p>
            <a:r>
              <a:t>“Type a quote here.”</a:t>
            </a:r>
          </a:p>
        </p:txBody>
      </p:sp>
      <p:sp>
        <p:nvSpPr>
          <p:cNvPr id="95"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00200" y="635000"/>
            <a:ext cx="9779000" cy="59182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762000"/>
            <a:ext cx="5334000" cy="82423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762000"/>
            <a:ext cx="5334000" cy="40005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898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762000"/>
            <a:ext cx="5334000" cy="3898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762884"/>
            <a:ext cx="5334000" cy="8229601"/>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406400"/>
            <a:ext cx="11099800" cy="2120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798" y="9245599"/>
            <a:ext cx="368504" cy="381001"/>
          </a:xfrm>
          <a:prstGeom prst="rect">
            <a:avLst/>
          </a:prstGeom>
          <a:ln w="12700">
            <a:miter lim="400000"/>
          </a:ln>
        </p:spPr>
        <p:txBody>
          <a:bodyPr wrap="none" lIns="50800" tIns="50800" rIns="50800" bIns="50800" anchor="b">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p:titleStyle>
    <p:bodyStyle>
      <a:lvl1pPr marL="4572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1pPr>
      <a:lvl2pPr marL="9144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2pPr>
      <a:lvl3pPr marL="13716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3pPr>
      <a:lvl4pPr marL="18288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4pPr>
      <a:lvl5pPr marL="22860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5.tiff"/></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67739" y="0"/>
            <a:ext cx="17341901" cy="9753600"/>
          </a:xfrm>
          <a:prstGeom prst="rect">
            <a:avLst/>
          </a:prstGeom>
        </p:spPr>
      </p:pic>
      <p:sp>
        <p:nvSpPr>
          <p:cNvPr id="5" name="TextBox 4"/>
          <p:cNvSpPr txBox="1"/>
          <p:nvPr/>
        </p:nvSpPr>
        <p:spPr>
          <a:xfrm>
            <a:off x="2698227" y="5953734"/>
            <a:ext cx="7798221"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0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A </a:t>
            </a:r>
            <a:r>
              <a:rPr lang="en-US" sz="4000" b="1" dirty="0" err="1">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SMARTer</a:t>
            </a:r>
            <a:r>
              <a:rPr lang="en-US" sz="40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 Psych Assessment</a:t>
            </a:r>
          </a:p>
          <a:p>
            <a:r>
              <a:rPr lang="en-US" sz="40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for Your Community</a:t>
            </a:r>
            <a:endParaRPr kumimoji="0" lang="en-US" sz="4000" b="1" i="0" u="none" strike="noStrike" cap="none" spc="0" normalizeH="0" baseline="0" dirty="0">
              <a:ln>
                <a:noFill/>
              </a:ln>
              <a:solidFill>
                <a:srgbClr val="FFDE5C"/>
              </a:solidFill>
              <a:effectLst>
                <a:outerShdw blurRad="50800" dist="76200" dir="2700000" algn="tl" rotWithShape="0">
                  <a:prstClr val="black">
                    <a:alpha val="40000"/>
                  </a:prstClr>
                </a:outerShdw>
              </a:effectLst>
              <a:uFillTx/>
              <a:latin typeface="Urania Czech urania_cz" charset="0"/>
              <a:ea typeface="Urania Czech urania_cz" charset="0"/>
              <a:cs typeface="Urania Czech urania_cz" charset="0"/>
              <a:sym typeface="Helvetica Light"/>
            </a:endParaRPr>
          </a:p>
        </p:txBody>
      </p:sp>
      <p:sp>
        <p:nvSpPr>
          <p:cNvPr id="6" name="TextBox 5"/>
          <p:cNvSpPr txBox="1"/>
          <p:nvPr/>
        </p:nvSpPr>
        <p:spPr>
          <a:xfrm>
            <a:off x="2404022" y="2046551"/>
            <a:ext cx="8386629" cy="36081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70000"/>
              </a:lnSpc>
              <a:spcAft>
                <a:spcPts val="1200"/>
              </a:spcAft>
            </a:pPr>
            <a:r>
              <a:rPr lang="en-US" sz="12500" b="1" dirty="0">
                <a:solidFill>
                  <a:srgbClr val="FFDE5C"/>
                </a:solidFill>
                <a:effectLst>
                  <a:outerShdw blurRad="63500" dist="38100" dir="2700000" sx="102000" sy="102000" algn="tl" rotWithShape="0">
                    <a:prstClr val="black">
                      <a:alpha val="50000"/>
                    </a:prstClr>
                  </a:outerShdw>
                </a:effectLst>
                <a:latin typeface="Urania Czech urania_cz" charset="0"/>
                <a:ea typeface="Urania Czech urania_cz" charset="0"/>
                <a:cs typeface="Urania Czech urania_cz" charset="0"/>
              </a:rPr>
              <a:t>Back</a:t>
            </a:r>
          </a:p>
          <a:p>
            <a:pPr>
              <a:lnSpc>
                <a:spcPct val="70000"/>
              </a:lnSpc>
              <a:spcAft>
                <a:spcPts val="600"/>
              </a:spcAft>
            </a:pPr>
            <a:r>
              <a:rPr lang="en-US" sz="5400" b="1" dirty="0">
                <a:solidFill>
                  <a:srgbClr val="FFDE5C"/>
                </a:solidFill>
                <a:effectLst>
                  <a:outerShdw blurRad="63500" dist="38100" dir="2700000" sx="102000" sy="102000" algn="tl" rotWithShape="0">
                    <a:prstClr val="black">
                      <a:alpha val="50000"/>
                    </a:prstClr>
                  </a:outerShdw>
                </a:effectLst>
                <a:latin typeface="Urania Czech urania_cz" charset="0"/>
                <a:ea typeface="Urania Czech urania_cz" charset="0"/>
                <a:cs typeface="Urania Czech urania_cz" charset="0"/>
              </a:rPr>
              <a:t>to</a:t>
            </a:r>
          </a:p>
          <a:p>
            <a:pPr>
              <a:lnSpc>
                <a:spcPct val="70000"/>
              </a:lnSpc>
            </a:pPr>
            <a:r>
              <a:rPr lang="en-US" sz="12500" b="1" dirty="0">
                <a:solidFill>
                  <a:srgbClr val="FFDE5C"/>
                </a:solidFill>
                <a:effectLst>
                  <a:outerShdw blurRad="63500" dist="38100" dir="2700000" sx="102000" sy="102000" algn="tl" rotWithShape="0">
                    <a:prstClr val="black">
                      <a:alpha val="50000"/>
                    </a:prstClr>
                  </a:outerShdw>
                </a:effectLst>
                <a:latin typeface="Urania Czech urania_cz" charset="0"/>
                <a:ea typeface="Urania Czech urania_cz" charset="0"/>
                <a:cs typeface="Urania Czech urania_cz" charset="0"/>
              </a:rPr>
              <a:t>Basics</a:t>
            </a:r>
          </a:p>
        </p:txBody>
      </p:sp>
      <p:sp>
        <p:nvSpPr>
          <p:cNvPr id="9" name="TextBox 8"/>
          <p:cNvSpPr txBox="1"/>
          <p:nvPr/>
        </p:nvSpPr>
        <p:spPr>
          <a:xfrm>
            <a:off x="470645" y="8850529"/>
            <a:ext cx="512742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b="1" dirty="0">
                <a:solidFill>
                  <a:schemeClr val="tx1"/>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Seth Thomas, MD, FACEP</a:t>
            </a:r>
            <a:endParaRPr kumimoji="0" lang="en-US" sz="3200" b="1" i="0" u="none" strike="noStrike" cap="none" spc="0" normalizeH="0" baseline="0" dirty="0">
              <a:ln>
                <a:noFill/>
              </a:ln>
              <a:solidFill>
                <a:schemeClr val="tx1"/>
              </a:solidFill>
              <a:effectLst>
                <a:outerShdw blurRad="50800" dist="76200" dir="2700000" algn="tl" rotWithShape="0">
                  <a:prstClr val="black">
                    <a:alpha val="40000"/>
                  </a:prstClr>
                </a:outerShdw>
              </a:effectLst>
              <a:uFillTx/>
              <a:latin typeface="Urania Czech urania_cz" charset="0"/>
              <a:ea typeface="Urania Czech urania_cz" charset="0"/>
              <a:cs typeface="Urania Czech urania_cz" charset="0"/>
              <a:sym typeface="Helvetica Light"/>
            </a:endParaRPr>
          </a:p>
        </p:txBody>
      </p:sp>
      <p:sp>
        <p:nvSpPr>
          <p:cNvPr id="10" name="TextBox 9"/>
          <p:cNvSpPr txBox="1"/>
          <p:nvPr/>
        </p:nvSpPr>
        <p:spPr>
          <a:xfrm>
            <a:off x="7467602" y="8850528"/>
            <a:ext cx="512742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a:r>
              <a:rPr lang="en-US" sz="3200" b="1" dirty="0">
                <a:solidFill>
                  <a:schemeClr val="tx1"/>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October 28, 2017</a:t>
            </a:r>
            <a:endParaRPr kumimoji="0" lang="en-US" sz="3200" b="1" i="0" u="none" strike="noStrike" cap="none" spc="0" normalizeH="0" baseline="0" dirty="0">
              <a:ln>
                <a:noFill/>
              </a:ln>
              <a:solidFill>
                <a:schemeClr val="tx1"/>
              </a:solidFill>
              <a:effectLst>
                <a:outerShdw blurRad="50800" dist="76200" dir="2700000" algn="tl" rotWithShape="0">
                  <a:prstClr val="black">
                    <a:alpha val="40000"/>
                  </a:prstClr>
                </a:outerShdw>
              </a:effectLst>
              <a:uFillTx/>
              <a:latin typeface="Urania Czech urania_cz" charset="0"/>
              <a:ea typeface="Urania Czech urania_cz" charset="0"/>
              <a:cs typeface="Urania Czech urania_cz" charset="0"/>
              <a:sym typeface="Helvetica Light"/>
            </a:endParaRPr>
          </a:p>
        </p:txBody>
      </p:sp>
    </p:spTree>
    <p:extLst>
      <p:ext uri="{BB962C8B-B14F-4D97-AF65-F5344CB8AC3E}">
        <p14:creationId xmlns:p14="http://schemas.microsoft.com/office/powerpoint/2010/main" val="85897194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2826" y="1"/>
            <a:ext cx="8439149" cy="9753599"/>
          </a:xfrm>
          <a:prstGeom prst="rect">
            <a:avLst/>
          </a:prstGeom>
        </p:spPr>
      </p:pic>
    </p:spTree>
    <p:extLst>
      <p:ext uri="{BB962C8B-B14F-4D97-AF65-F5344CB8AC3E}">
        <p14:creationId xmlns:p14="http://schemas.microsoft.com/office/powerpoint/2010/main" val="209435373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645" y="0"/>
            <a:ext cx="14090979" cy="9753600"/>
          </a:xfrm>
          <a:prstGeom prst="rect">
            <a:avLst/>
          </a:prstGeom>
        </p:spPr>
      </p:pic>
    </p:spTree>
    <p:extLst>
      <p:ext uri="{BB962C8B-B14F-4D97-AF65-F5344CB8AC3E}">
        <p14:creationId xmlns:p14="http://schemas.microsoft.com/office/powerpoint/2010/main" val="154793953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449470" y="1070245"/>
            <a:ext cx="12105861" cy="7613110"/>
          </a:xfrm>
          <a:prstGeom prst="rect">
            <a:avLst/>
          </a:prstGeom>
          <a:effectLst/>
        </p:spPr>
        <p:txBody>
          <a:bodyPr wrap="square">
            <a:spAutoFit/>
          </a:bodyPr>
          <a:lstStyle/>
          <a:p>
            <a:pPr lvl="1">
              <a:lnSpc>
                <a:spcPct val="120000"/>
              </a:lnSpc>
              <a:spcAft>
                <a:spcPts val="3000"/>
              </a:spcAft>
            </a:pPr>
            <a:r>
              <a:rPr lang="en-US" sz="66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Harm</a:t>
            </a:r>
          </a:p>
          <a:p>
            <a:pPr lvl="1">
              <a:lnSpc>
                <a:spcPct val="120000"/>
              </a:lnSpc>
              <a:spcAft>
                <a:spcPts val="3000"/>
              </a:spcAft>
            </a:pPr>
            <a:r>
              <a:rPr lang="en-US" sz="66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Delays</a:t>
            </a:r>
          </a:p>
          <a:p>
            <a:pPr lvl="1">
              <a:lnSpc>
                <a:spcPct val="120000"/>
              </a:lnSpc>
              <a:spcAft>
                <a:spcPts val="3000"/>
              </a:spcAft>
            </a:pPr>
            <a:r>
              <a:rPr lang="en-US" sz="66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Unnecessary suffering</a:t>
            </a:r>
          </a:p>
          <a:p>
            <a:pPr lvl="1">
              <a:lnSpc>
                <a:spcPct val="120000"/>
              </a:lnSpc>
              <a:spcAft>
                <a:spcPts val="3000"/>
              </a:spcAft>
            </a:pPr>
            <a:r>
              <a:rPr lang="en-US" sz="66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Increased costs</a:t>
            </a:r>
          </a:p>
          <a:p>
            <a:pPr lvl="1">
              <a:lnSpc>
                <a:spcPct val="120000"/>
              </a:lnSpc>
              <a:spcAft>
                <a:spcPts val="3000"/>
              </a:spcAft>
            </a:pPr>
            <a:r>
              <a:rPr lang="en-US" sz="66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Conflict</a:t>
            </a:r>
          </a:p>
        </p:txBody>
      </p:sp>
    </p:spTree>
    <p:extLst>
      <p:ext uri="{BB962C8B-B14F-4D97-AF65-F5344CB8AC3E}">
        <p14:creationId xmlns:p14="http://schemas.microsoft.com/office/powerpoint/2010/main" val="115540149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wn of a New Ice Age"/>
          <p:cNvSpPr txBox="1">
            <a:spLocks/>
          </p:cNvSpPr>
          <p:nvPr/>
        </p:nvSpPr>
        <p:spPr>
          <a:xfrm>
            <a:off x="1446940" y="3765550"/>
            <a:ext cx="10110921" cy="2222500"/>
          </a:xfrm>
          <a:prstGeom prst="rect">
            <a:avLst/>
          </a:prstGeom>
          <a:ln w="12700">
            <a:miter lim="400000"/>
          </a:ln>
          <a:effectLst/>
          <a:extLst>
            <a:ext uri="{C572A759-6A51-4108-AA02-DFA0A04FC94B}">
              <ma14:wrappingTextBoxFlag xmlns="" xmlns:ma14="http://schemas.microsoft.com/office/mac/drawingml/2011/main" val="1"/>
            </a:ext>
          </a:extLst>
        </p:spPr>
        <p:txBody>
          <a:bodyPr lIns="50800" tIns="50800" rIns="50800" bIns="50800" anchor="ctr">
            <a:noAutofit/>
          </a:bodyPr>
          <a:lstStyle>
            <a:lvl1pPr marL="0" marR="0" indent="0" algn="ctr" defTabSz="584200" rtl="0" latinLnBrk="0">
              <a:lnSpc>
                <a:spcPct val="100000"/>
              </a:lnSpc>
              <a:spcBef>
                <a:spcPts val="0"/>
              </a:spcBef>
              <a:spcAft>
                <a:spcPts val="0"/>
              </a:spcAft>
              <a:buClrTx/>
              <a:buSzTx/>
              <a:buFontTx/>
              <a:buNone/>
              <a:tabLst/>
              <a:defRPr sz="9000" b="0" i="0" u="none" strike="noStrike" cap="none" spc="0" baseline="0">
                <a:ln>
                  <a:noFill/>
                </a:ln>
                <a:solidFill>
                  <a:srgbClr val="FFDE5C"/>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a:lstStyle>
          <a:p>
            <a:pPr hangingPunct="1"/>
            <a:r>
              <a:rPr lang="en-US" sz="19900" dirty="0">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2009</a:t>
            </a:r>
          </a:p>
        </p:txBody>
      </p:sp>
    </p:spTree>
    <p:extLst>
      <p:ext uri="{BB962C8B-B14F-4D97-AF65-F5344CB8AC3E}">
        <p14:creationId xmlns:p14="http://schemas.microsoft.com/office/powerpoint/2010/main" val="7301965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8138" y="329301"/>
            <a:ext cx="7673748" cy="9055022"/>
          </a:xfrm>
          <a:prstGeom prst="rect">
            <a:avLst/>
          </a:prstGeom>
          <a:effectLst>
            <a:outerShdw blurRad="50800" dist="76200" dir="2700000" algn="tl" rotWithShape="0">
              <a:prstClr val="black">
                <a:alpha val="40000"/>
              </a:prstClr>
            </a:outerShdw>
          </a:effectLst>
        </p:spPr>
      </p:pic>
      <p:sp>
        <p:nvSpPr>
          <p:cNvPr id="4" name="Rectangle 3"/>
          <p:cNvSpPr/>
          <p:nvPr/>
        </p:nvSpPr>
        <p:spPr>
          <a:xfrm>
            <a:off x="5185012" y="531520"/>
            <a:ext cx="7343587" cy="1938992"/>
          </a:xfrm>
          <a:prstGeom prst="rect">
            <a:avLst/>
          </a:prstGeom>
          <a:effectLst/>
        </p:spPr>
        <p:txBody>
          <a:bodyPr wrap="square">
            <a:spAutoFit/>
          </a:bodyPr>
          <a:lstStyle/>
          <a:p>
            <a:pPr lvl="0" hangingPunct="1"/>
            <a:r>
              <a:rPr lang="en-US" sz="60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sym typeface="Gill Sans"/>
              </a:rPr>
              <a:t>Sacramento County,</a:t>
            </a:r>
          </a:p>
          <a:p>
            <a:pPr lvl="0" hangingPunct="1"/>
            <a:r>
              <a:rPr lang="en-US" sz="60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sym typeface="Gill Sans"/>
              </a:rPr>
              <a:t>California</a:t>
            </a:r>
          </a:p>
        </p:txBody>
      </p:sp>
      <p:sp>
        <p:nvSpPr>
          <p:cNvPr id="5" name="Rectangle 4"/>
          <p:cNvSpPr/>
          <p:nvPr/>
        </p:nvSpPr>
        <p:spPr>
          <a:xfrm>
            <a:off x="7091408" y="2968567"/>
            <a:ext cx="5437191" cy="2749214"/>
          </a:xfrm>
          <a:prstGeom prst="rect">
            <a:avLst/>
          </a:prstGeom>
          <a:effectLst/>
        </p:spPr>
        <p:txBody>
          <a:bodyPr wrap="square">
            <a:spAutoFit/>
          </a:bodyPr>
          <a:lstStyle/>
          <a:p>
            <a:pPr lvl="0" hangingPunct="1">
              <a:lnSpc>
                <a:spcPct val="110000"/>
              </a:lnSpc>
            </a:pPr>
            <a:r>
              <a:rPr lang="en-US" sz="40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sym typeface="Gill Sans"/>
              </a:rPr>
              <a:t>1,514,460 residents</a:t>
            </a:r>
          </a:p>
          <a:p>
            <a:pPr hangingPunct="1">
              <a:lnSpc>
                <a:spcPct val="110000"/>
              </a:lnSpc>
            </a:pPr>
            <a:r>
              <a:rPr lang="en-US" sz="40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sym typeface="Gill Sans"/>
              </a:rPr>
              <a:t>7 EDs</a:t>
            </a:r>
          </a:p>
          <a:p>
            <a:pPr lvl="0" hangingPunct="1">
              <a:lnSpc>
                <a:spcPct val="110000"/>
              </a:lnSpc>
            </a:pPr>
            <a:r>
              <a:rPr lang="en-US" sz="4000" b="1" dirty="0">
                <a:solidFill>
                  <a:srgbClr val="FFDE5C"/>
                </a:solidFill>
                <a:effectLst>
                  <a:outerShdw blurRad="50800" dist="76200" dir="2700000" algn="tl" rotWithShape="0">
                    <a:prstClr val="black">
                      <a:alpha val="40000"/>
                    </a:prstClr>
                  </a:outerShdw>
                </a:effectLst>
                <a:latin typeface="Helvetica" charset="0"/>
                <a:ea typeface="Helvetica" charset="0"/>
                <a:cs typeface="Helvetica" charset="0"/>
                <a:sym typeface="Gill Sans"/>
              </a:rPr>
              <a:t>~ </a:t>
            </a:r>
            <a:r>
              <a:rPr lang="en-US" sz="40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sym typeface="Gill Sans"/>
              </a:rPr>
              <a:t>550,000 ED visits</a:t>
            </a:r>
            <a:endParaRPr lang="en-US" sz="4000" b="1" dirty="0">
              <a:solidFill>
                <a:srgbClr val="FFDE5C"/>
              </a:solidFill>
              <a:effectLst>
                <a:outerShdw blurRad="50800" dist="76200" dir="2700000" algn="tl" rotWithShape="0">
                  <a:prstClr val="black">
                    <a:alpha val="40000"/>
                  </a:prstClr>
                </a:outerShdw>
              </a:effectLst>
              <a:latin typeface="Helvetica" charset="0"/>
              <a:ea typeface="Helvetica" charset="0"/>
              <a:cs typeface="Helvetica" charset="0"/>
              <a:sym typeface="Gill Sans"/>
            </a:endParaRPr>
          </a:p>
          <a:p>
            <a:pPr lvl="0" hangingPunct="1">
              <a:lnSpc>
                <a:spcPct val="110000"/>
              </a:lnSpc>
            </a:pPr>
            <a:r>
              <a:rPr lang="en-US" sz="4000" b="1" dirty="0">
                <a:solidFill>
                  <a:srgbClr val="FFDE5C"/>
                </a:solidFill>
                <a:effectLst>
                  <a:outerShdw blurRad="50800" dist="76200" dir="2700000" algn="tl" rotWithShape="0">
                    <a:prstClr val="black">
                      <a:alpha val="40000"/>
                    </a:prstClr>
                  </a:outerShdw>
                </a:effectLst>
                <a:latin typeface="Helvetica" charset="0"/>
                <a:ea typeface="Helvetica" charset="0"/>
                <a:cs typeface="Helvetica" charset="0"/>
                <a:sym typeface="Gill Sans"/>
              </a:rPr>
              <a:t>~ </a:t>
            </a:r>
            <a:r>
              <a:rPr lang="en-US" sz="40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sym typeface="Gill Sans"/>
              </a:rPr>
              <a:t>20,000 psych visits</a:t>
            </a:r>
          </a:p>
        </p:txBody>
      </p:sp>
    </p:spTree>
    <p:extLst>
      <p:ext uri="{BB962C8B-B14F-4D97-AF65-F5344CB8AC3E}">
        <p14:creationId xmlns:p14="http://schemas.microsoft.com/office/powerpoint/2010/main" val="205864549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5053"/>
            <a:ext cx="13004800" cy="10615925"/>
          </a:xfrm>
          <a:prstGeom prst="rect">
            <a:avLst/>
          </a:prstGeom>
        </p:spPr>
      </p:pic>
      <p:sp>
        <p:nvSpPr>
          <p:cNvPr id="5" name="Rectangle 4"/>
          <p:cNvSpPr/>
          <p:nvPr/>
        </p:nvSpPr>
        <p:spPr>
          <a:xfrm>
            <a:off x="-1210237" y="-1021976"/>
            <a:ext cx="9870142" cy="8402300"/>
          </a:xfrm>
          <a:prstGeom prst="rect">
            <a:avLst/>
          </a:prstGeom>
          <a:solidFill>
            <a:schemeClr val="bg2">
              <a:lumMod val="50000"/>
              <a:alpha val="74000"/>
            </a:schemeClr>
          </a:solidFill>
          <a:effectLst>
            <a:softEdge rad="876300"/>
          </a:effectLst>
        </p:spPr>
        <p:txBody>
          <a:bodyPr wrap="square">
            <a:spAutoFit/>
          </a:bodyPr>
          <a:lstStyle/>
          <a:p>
            <a:pPr lvl="0" hangingPunct="1"/>
            <a:endParaRPr lang="en-US" sz="6000" b="1" dirty="0">
              <a:solidFill>
                <a:srgbClr val="FFDE5C"/>
              </a:solidFill>
              <a:effectLst>
                <a:outerShdw blurRad="76200" dist="50800" dir="5400000" algn="t" rotWithShape="0">
                  <a:prstClr val="black">
                    <a:alpha val="40000"/>
                  </a:prstClr>
                </a:outerShdw>
              </a:effectLst>
              <a:latin typeface="Urania Czech urania_cz" charset="0"/>
              <a:ea typeface="Urania Czech urania_cz" charset="0"/>
              <a:cs typeface="Urania Czech urania_cz" charset="0"/>
              <a:sym typeface="Gill Sans"/>
            </a:endParaRPr>
          </a:p>
          <a:p>
            <a:pPr lvl="0" hangingPunct="1"/>
            <a:r>
              <a:rPr lang="en-US" sz="6000" b="1" dirty="0">
                <a:solidFill>
                  <a:srgbClr val="FFDE5C"/>
                </a:solidFill>
                <a:effectLst>
                  <a:outerShdw blurRad="76200" dist="50800" dir="5400000" algn="t" rotWithShape="0">
                    <a:prstClr val="black">
                      <a:alpha val="40000"/>
                    </a:prstClr>
                  </a:outerShdw>
                </a:effectLst>
                <a:latin typeface="Urania Czech urania_cz" charset="0"/>
                <a:ea typeface="Urania Czech urania_cz" charset="0"/>
                <a:cs typeface="Urania Czech urania_cz" charset="0"/>
                <a:sym typeface="Gill Sans"/>
              </a:rPr>
              <a:t>CBC</a:t>
            </a:r>
          </a:p>
          <a:p>
            <a:pPr lvl="0" hangingPunct="1"/>
            <a:r>
              <a:rPr lang="en-US" sz="6000" b="1" dirty="0">
                <a:solidFill>
                  <a:srgbClr val="FFDE5C"/>
                </a:solidFill>
                <a:effectLst>
                  <a:outerShdw blurRad="76200" dist="50800" dir="5400000" algn="t" rotWithShape="0">
                    <a:prstClr val="black">
                      <a:alpha val="40000"/>
                    </a:prstClr>
                  </a:outerShdw>
                </a:effectLst>
                <a:latin typeface="Urania Czech urania_cz" charset="0"/>
                <a:ea typeface="Urania Czech urania_cz" charset="0"/>
                <a:cs typeface="Urania Czech urania_cz" charset="0"/>
                <a:sym typeface="Gill Sans"/>
              </a:rPr>
              <a:t>CMP</a:t>
            </a:r>
          </a:p>
          <a:p>
            <a:pPr lvl="0" hangingPunct="1"/>
            <a:r>
              <a:rPr lang="en-US" sz="6000" b="1" dirty="0">
                <a:solidFill>
                  <a:srgbClr val="FFDE5C"/>
                </a:solidFill>
                <a:effectLst>
                  <a:outerShdw blurRad="76200" dist="50800" dir="5400000" algn="t" rotWithShape="0">
                    <a:prstClr val="black">
                      <a:alpha val="40000"/>
                    </a:prstClr>
                  </a:outerShdw>
                </a:effectLst>
                <a:latin typeface="Urania Czech urania_cz" charset="0"/>
                <a:ea typeface="Urania Czech urania_cz" charset="0"/>
                <a:cs typeface="Urania Czech urania_cz" charset="0"/>
                <a:sym typeface="Gill Sans"/>
              </a:rPr>
              <a:t>acetaminophen</a:t>
            </a:r>
          </a:p>
          <a:p>
            <a:pPr lvl="0" hangingPunct="1"/>
            <a:r>
              <a:rPr lang="en-US" sz="6000" b="1" dirty="0">
                <a:solidFill>
                  <a:srgbClr val="FFDE5C"/>
                </a:solidFill>
                <a:effectLst>
                  <a:outerShdw blurRad="76200" dist="50800" dir="5400000" algn="t" rotWithShape="0">
                    <a:prstClr val="black">
                      <a:alpha val="40000"/>
                    </a:prstClr>
                  </a:outerShdw>
                </a:effectLst>
                <a:latin typeface="Urania Czech urania_cz" charset="0"/>
                <a:ea typeface="Urania Czech urania_cz" charset="0"/>
                <a:cs typeface="Urania Czech urania_cz" charset="0"/>
                <a:sym typeface="Gill Sans"/>
              </a:rPr>
              <a:t>salicylate</a:t>
            </a:r>
          </a:p>
          <a:p>
            <a:pPr lvl="0" hangingPunct="1"/>
            <a:r>
              <a:rPr lang="en-US" sz="6000" b="1" dirty="0">
                <a:solidFill>
                  <a:srgbClr val="FFDE5C"/>
                </a:solidFill>
                <a:effectLst>
                  <a:outerShdw blurRad="76200" dist="50800" dir="5400000" algn="t" rotWithShape="0">
                    <a:prstClr val="black">
                      <a:alpha val="40000"/>
                    </a:prstClr>
                  </a:outerShdw>
                </a:effectLst>
                <a:latin typeface="Urania Czech urania_cz" charset="0"/>
                <a:ea typeface="Urania Czech urania_cz" charset="0"/>
                <a:cs typeface="Urania Czech urania_cz" charset="0"/>
                <a:sym typeface="Gill Sans"/>
              </a:rPr>
              <a:t>ethanol</a:t>
            </a:r>
          </a:p>
          <a:p>
            <a:pPr lvl="0" hangingPunct="1"/>
            <a:r>
              <a:rPr lang="en-US" sz="6000" b="1" dirty="0">
                <a:solidFill>
                  <a:srgbClr val="FFDE5C"/>
                </a:solidFill>
                <a:effectLst>
                  <a:outerShdw blurRad="76200" dist="50800" dir="5400000" algn="t" rotWithShape="0">
                    <a:prstClr val="black">
                      <a:alpha val="40000"/>
                    </a:prstClr>
                  </a:outerShdw>
                </a:effectLst>
                <a:latin typeface="Urania Czech urania_cz" charset="0"/>
                <a:ea typeface="Urania Czech urania_cz" charset="0"/>
                <a:cs typeface="Urania Czech urania_cz" charset="0"/>
                <a:sym typeface="Gill Sans"/>
              </a:rPr>
              <a:t>urine drug screen</a:t>
            </a:r>
          </a:p>
          <a:p>
            <a:pPr lvl="0" hangingPunct="1"/>
            <a:r>
              <a:rPr lang="en-US" sz="6000" b="1" dirty="0">
                <a:solidFill>
                  <a:srgbClr val="FFDE5C"/>
                </a:solidFill>
                <a:effectLst>
                  <a:outerShdw blurRad="76200" dist="50800" dir="5400000" algn="t" rotWithShape="0">
                    <a:prstClr val="black">
                      <a:alpha val="40000"/>
                    </a:prstClr>
                  </a:outerShdw>
                </a:effectLst>
                <a:latin typeface="Urania Czech urania_cz" charset="0"/>
                <a:ea typeface="Urania Czech urania_cz" charset="0"/>
                <a:cs typeface="Urania Czech urania_cz" charset="0"/>
                <a:sym typeface="Gill Sans"/>
              </a:rPr>
              <a:t>B-</a:t>
            </a:r>
            <a:r>
              <a:rPr lang="en-US" sz="6000" b="1" dirty="0" err="1">
                <a:solidFill>
                  <a:srgbClr val="FFDE5C"/>
                </a:solidFill>
                <a:effectLst>
                  <a:outerShdw blurRad="76200" dist="50800" dir="5400000" algn="t" rotWithShape="0">
                    <a:prstClr val="black">
                      <a:alpha val="40000"/>
                    </a:prstClr>
                  </a:outerShdw>
                </a:effectLst>
                <a:latin typeface="Urania Czech urania_cz" charset="0"/>
                <a:ea typeface="Urania Czech urania_cz" charset="0"/>
                <a:cs typeface="Urania Czech urania_cz" charset="0"/>
                <a:sym typeface="Gill Sans"/>
              </a:rPr>
              <a:t>hCG</a:t>
            </a:r>
            <a:endParaRPr lang="en-US" sz="6000" b="1" dirty="0">
              <a:solidFill>
                <a:srgbClr val="FFDE5C"/>
              </a:solidFill>
              <a:effectLst>
                <a:outerShdw blurRad="76200" dist="50800" dir="5400000" algn="t" rotWithShape="0">
                  <a:prstClr val="black">
                    <a:alpha val="40000"/>
                  </a:prstClr>
                </a:outerShdw>
              </a:effectLst>
              <a:latin typeface="Urania Czech urania_cz" charset="0"/>
              <a:ea typeface="Urania Czech urania_cz" charset="0"/>
              <a:cs typeface="Urania Czech urania_cz" charset="0"/>
              <a:sym typeface="Gill Sans"/>
            </a:endParaRPr>
          </a:p>
          <a:p>
            <a:pPr lvl="0" hangingPunct="1"/>
            <a:endParaRPr lang="en-US" sz="6000" b="1" dirty="0">
              <a:solidFill>
                <a:srgbClr val="FFDE5C"/>
              </a:solidFill>
              <a:effectLst>
                <a:outerShdw blurRad="76200" dist="50800" dir="5400000" algn="t" rotWithShape="0">
                  <a:prstClr val="black">
                    <a:alpha val="40000"/>
                  </a:prstClr>
                </a:outerShdw>
              </a:effectLst>
              <a:latin typeface="Urania Czech urania_cz" charset="0"/>
              <a:ea typeface="Urania Czech urania_cz" charset="0"/>
              <a:cs typeface="Urania Czech urania_cz" charset="0"/>
              <a:sym typeface="Gill Sans"/>
            </a:endParaRPr>
          </a:p>
        </p:txBody>
      </p:sp>
    </p:spTree>
    <p:extLst>
      <p:ext uri="{BB962C8B-B14F-4D97-AF65-F5344CB8AC3E}">
        <p14:creationId xmlns:p14="http://schemas.microsoft.com/office/powerpoint/2010/main" val="133333388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loud Callout 6"/>
          <p:cNvSpPr/>
          <p:nvPr/>
        </p:nvSpPr>
        <p:spPr>
          <a:xfrm rot="15589121" flipH="1">
            <a:off x="195306" y="868029"/>
            <a:ext cx="8240152" cy="7288983"/>
          </a:xfrm>
          <a:prstGeom prst="cloudCallout">
            <a:avLst/>
          </a:prstGeom>
          <a:gradFill flip="none" rotWithShape="1">
            <a:gsLst>
              <a:gs pos="0">
                <a:schemeClr val="accent1">
                  <a:lumMod val="0"/>
                  <a:lumOff val="100000"/>
                </a:schemeClr>
              </a:gs>
              <a:gs pos="0">
                <a:schemeClr val="accent1">
                  <a:lumMod val="0"/>
                  <a:lumOff val="100000"/>
                </a:schemeClr>
              </a:gs>
              <a:gs pos="100000">
                <a:schemeClr val="accent1">
                  <a:lumMod val="75000"/>
                </a:schemeClr>
              </a:gs>
            </a:gsLst>
            <a:path path="circle">
              <a:fillToRect l="50000" t="-80000" r="50000" b="180000"/>
            </a:path>
            <a:tileRect/>
          </a:gradFill>
          <a:ln w="12700" cap="flat">
            <a:noFill/>
            <a:miter lim="400000"/>
          </a:ln>
          <a:effectLst>
            <a:outerShdw blurRad="76200" dir="18900000" rotWithShape="0">
              <a:srgbClr val="000000">
                <a:alpha val="8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endParaRPr>
          </a:p>
        </p:txBody>
      </p:sp>
      <p:sp>
        <p:nvSpPr>
          <p:cNvPr id="8" name="Rectangle 7"/>
          <p:cNvSpPr/>
          <p:nvPr/>
        </p:nvSpPr>
        <p:spPr>
          <a:xfrm>
            <a:off x="1019426" y="1076210"/>
            <a:ext cx="2561939" cy="6786473"/>
          </a:xfrm>
          <a:prstGeom prst="rect">
            <a:avLst/>
          </a:prstGeom>
          <a:effectLst/>
        </p:spPr>
        <p:txBody>
          <a:bodyPr wrap="square">
            <a:spAutoFit/>
          </a:bodyPr>
          <a:lstStyle/>
          <a:p>
            <a:pPr lvl="1"/>
            <a:r>
              <a:rPr lang="en-US" sz="145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W</a:t>
            </a:r>
          </a:p>
          <a:p>
            <a:pPr lvl="1"/>
            <a:r>
              <a:rPr lang="en-US" sz="145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T</a:t>
            </a:r>
          </a:p>
          <a:p>
            <a:pPr lvl="1"/>
            <a:r>
              <a:rPr lang="en-US" sz="145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F</a:t>
            </a:r>
          </a:p>
        </p:txBody>
      </p:sp>
      <p:sp>
        <p:nvSpPr>
          <p:cNvPr id="9" name="Rectangle 8"/>
          <p:cNvSpPr/>
          <p:nvPr/>
        </p:nvSpPr>
        <p:spPr>
          <a:xfrm>
            <a:off x="2564233" y="1245487"/>
            <a:ext cx="4806375" cy="6617196"/>
          </a:xfrm>
          <a:prstGeom prst="rect">
            <a:avLst/>
          </a:prstGeom>
          <a:effectLst/>
        </p:spPr>
        <p:txBody>
          <a:bodyPr wrap="square">
            <a:spAutoFit/>
          </a:bodyPr>
          <a:lstStyle/>
          <a:p>
            <a:pPr lvl="1" algn="l">
              <a:lnSpc>
                <a:spcPct val="120000"/>
              </a:lnSpc>
              <a:spcAft>
                <a:spcPts val="600"/>
              </a:spcAft>
            </a:pPr>
            <a:r>
              <a:rPr lang="en-US" sz="115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here’s</a:t>
            </a:r>
          </a:p>
          <a:p>
            <a:pPr lvl="1" algn="l">
              <a:lnSpc>
                <a:spcPct val="120000"/>
              </a:lnSpc>
              <a:spcAft>
                <a:spcPts val="600"/>
              </a:spcAft>
            </a:pPr>
            <a:r>
              <a:rPr lang="en-US" sz="115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he</a:t>
            </a:r>
          </a:p>
          <a:p>
            <a:pPr lvl="1" algn="l">
              <a:lnSpc>
                <a:spcPct val="120000"/>
              </a:lnSpc>
              <a:spcAft>
                <a:spcPts val="600"/>
              </a:spcAft>
            </a:pPr>
            <a:r>
              <a:rPr lang="en-US" sz="115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un?</a:t>
            </a:r>
          </a:p>
        </p:txBody>
      </p:sp>
      <p:pic>
        <p:nvPicPr>
          <p:cNvPr id="11" name="Picture 10"/>
          <p:cNvPicPr>
            <a:picLocks noChangeAspect="1"/>
          </p:cNvPicPr>
          <p:nvPr/>
        </p:nvPicPr>
        <p:blipFill>
          <a:blip cstate="screen">
            <a:extLst>
              <a:ext uri="{28A0092B-C50C-407E-A947-70E740481C1C}">
                <a14:useLocalDpi xmlns:a14="http://schemas.microsoft.com/office/drawing/2010/main"/>
              </a:ext>
            </a:extLst>
          </a:blip>
          <a:stretch>
            <a:fillRect/>
          </a:stretch>
        </p:blipFill>
        <p:spPr>
          <a:xfrm>
            <a:off x="8894603" y="728013"/>
            <a:ext cx="3297397" cy="8323132"/>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6346564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449470" y="517882"/>
            <a:ext cx="12105861" cy="8717836"/>
          </a:xfrm>
          <a:prstGeom prst="rect">
            <a:avLst/>
          </a:prstGeom>
          <a:effectLst/>
        </p:spPr>
        <p:txBody>
          <a:bodyPr wrap="square">
            <a:spAutoFit/>
          </a:bodyPr>
          <a:lstStyle/>
          <a:p>
            <a:pPr lvl="1">
              <a:lnSpc>
                <a:spcPct val="120000"/>
              </a:lnSpc>
              <a:spcAft>
                <a:spcPts val="1800"/>
              </a:spcAft>
            </a:pPr>
            <a:r>
              <a:rPr lang="en-US" sz="48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Clinical misses</a:t>
            </a:r>
          </a:p>
          <a:p>
            <a:pPr lvl="1">
              <a:lnSpc>
                <a:spcPct val="120000"/>
              </a:lnSpc>
              <a:spcAft>
                <a:spcPts val="1800"/>
              </a:spcAft>
            </a:pPr>
            <a:r>
              <a:rPr lang="en-US" sz="4800" b="1" dirty="0">
                <a:solidFill>
                  <a:srgbClr val="FFDE5C"/>
                </a:solidFill>
                <a:effectLst>
                  <a:outerShdw blurRad="50800" dist="76200" dir="2700000" algn="tl" rotWithShape="0">
                    <a:prstClr val="black">
                      <a:alpha val="40000"/>
                    </a:prstClr>
                  </a:outerShdw>
                </a:effectLst>
                <a:latin typeface="Helvetica" charset="0"/>
                <a:ea typeface="Helvetica" charset="0"/>
                <a:cs typeface="Helvetica" charset="0"/>
              </a:rPr>
              <a:t>“</a:t>
            </a:r>
            <a:r>
              <a:rPr lang="en-US" sz="48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Order and ignore</a:t>
            </a:r>
            <a:r>
              <a:rPr lang="en-US" sz="4800" b="1" dirty="0">
                <a:solidFill>
                  <a:srgbClr val="FFDE5C"/>
                </a:solidFill>
                <a:effectLst>
                  <a:outerShdw blurRad="50800" dist="76200" dir="2700000" algn="tl" rotWithShape="0">
                    <a:prstClr val="black">
                      <a:alpha val="40000"/>
                    </a:prstClr>
                  </a:outerShdw>
                </a:effectLst>
                <a:latin typeface="Helvetica" charset="0"/>
                <a:ea typeface="Helvetica" charset="0"/>
                <a:cs typeface="Helvetica" charset="0"/>
              </a:rPr>
              <a:t>” </a:t>
            </a:r>
            <a:r>
              <a:rPr lang="en-US" sz="48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mentality</a:t>
            </a:r>
          </a:p>
          <a:p>
            <a:pPr lvl="1">
              <a:lnSpc>
                <a:spcPct val="120000"/>
              </a:lnSpc>
              <a:spcAft>
                <a:spcPts val="1800"/>
              </a:spcAft>
            </a:pPr>
            <a:r>
              <a:rPr lang="en-US" sz="48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MSE delays</a:t>
            </a:r>
          </a:p>
          <a:p>
            <a:pPr lvl="1">
              <a:lnSpc>
                <a:spcPct val="120000"/>
              </a:lnSpc>
              <a:spcAft>
                <a:spcPts val="1800"/>
              </a:spcAft>
            </a:pPr>
            <a:r>
              <a:rPr lang="en-US" sz="48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Lab overutilization &amp; delays</a:t>
            </a:r>
          </a:p>
          <a:p>
            <a:pPr lvl="1">
              <a:lnSpc>
                <a:spcPct val="120000"/>
              </a:lnSpc>
              <a:spcAft>
                <a:spcPts val="1800"/>
              </a:spcAft>
            </a:pPr>
            <a:r>
              <a:rPr lang="en-US" sz="48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Increased diagnostic costs</a:t>
            </a:r>
          </a:p>
          <a:p>
            <a:pPr lvl="1">
              <a:lnSpc>
                <a:spcPct val="120000"/>
              </a:lnSpc>
              <a:spcAft>
                <a:spcPts val="1800"/>
              </a:spcAft>
            </a:pPr>
            <a:r>
              <a:rPr lang="en-US" sz="48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Numerous false positives</a:t>
            </a:r>
          </a:p>
          <a:p>
            <a:pPr lvl="1">
              <a:lnSpc>
                <a:spcPct val="120000"/>
              </a:lnSpc>
              <a:spcAft>
                <a:spcPts val="1800"/>
              </a:spcAft>
            </a:pPr>
            <a:r>
              <a:rPr lang="en-US" sz="48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Overtreatment and risk of harm</a:t>
            </a:r>
          </a:p>
          <a:p>
            <a:pPr lvl="1">
              <a:lnSpc>
                <a:spcPct val="120000"/>
              </a:lnSpc>
              <a:spcAft>
                <a:spcPts val="1800"/>
              </a:spcAft>
            </a:pPr>
            <a:r>
              <a:rPr lang="en-US" sz="48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Catheterizing patients for </a:t>
            </a:r>
            <a:r>
              <a:rPr lang="en-US" sz="4800" b="1" dirty="0" err="1">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utox</a:t>
            </a:r>
            <a:r>
              <a:rPr lang="en-US" sz="48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a:t>
            </a:r>
          </a:p>
        </p:txBody>
      </p:sp>
    </p:spTree>
    <p:extLst>
      <p:ext uri="{BB962C8B-B14F-4D97-AF65-F5344CB8AC3E}">
        <p14:creationId xmlns:p14="http://schemas.microsoft.com/office/powerpoint/2010/main" val="60944386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538342" y="1448051"/>
            <a:ext cx="11928117" cy="6857498"/>
            <a:chOff x="538342" y="1448051"/>
            <a:chExt cx="11928117" cy="6857498"/>
          </a:xfrm>
        </p:grpSpPr>
        <p:pic>
          <p:nvPicPr>
            <p:cNvPr id="4" name="Picture 3"/>
            <p:cNvPicPr>
              <a:picLocks noChangeAspect="1"/>
            </p:cNvPicPr>
            <p:nvPr/>
          </p:nvPicPr>
          <p:blipFill>
            <a:blip>
              <a:extLst>
                <a:ext uri="{28A0092B-C50C-407E-A947-70E740481C1C}">
                  <a14:useLocalDpi xmlns:a14="http://schemas.microsoft.com/office/drawing/2010/main"/>
                </a:ext>
              </a:extLst>
            </a:blip>
            <a:stretch>
              <a:fillRect/>
            </a:stretch>
          </p:blipFill>
          <p:spPr>
            <a:xfrm>
              <a:off x="538342" y="1448051"/>
              <a:ext cx="11928117" cy="6857498"/>
            </a:xfrm>
            <a:prstGeom prst="rect">
              <a:avLst/>
            </a:prstGeom>
            <a:ln>
              <a:solidFill>
                <a:schemeClr val="tx2">
                  <a:lumMod val="50000"/>
                </a:schemeClr>
              </a:solidFill>
            </a:ln>
            <a:effectLst>
              <a:outerShdw blurRad="50800" dist="76200" dir="2700000" algn="tl" rotWithShape="0">
                <a:prstClr val="black">
                  <a:alpha val="40000"/>
                </a:prstClr>
              </a:outerShdw>
            </a:effectLst>
          </p:spPr>
        </p:pic>
        <p:pic>
          <p:nvPicPr>
            <p:cNvPr id="2" name="Picture 1"/>
            <p:cNvPicPr>
              <a:picLocks noChangeAspect="1"/>
            </p:cNvPicPr>
            <p:nvPr/>
          </p:nvPicPr>
          <p:blipFill>
            <a:blip cstate="screen">
              <a:extLst>
                <a:ext uri="{28A0092B-C50C-407E-A947-70E740481C1C}">
                  <a14:useLocalDpi xmlns:a14="http://schemas.microsoft.com/office/drawing/2010/main"/>
                </a:ext>
              </a:extLst>
            </a:blip>
            <a:stretch>
              <a:fillRect/>
            </a:stretch>
          </p:blipFill>
          <p:spPr>
            <a:xfrm>
              <a:off x="8627058" y="3131128"/>
              <a:ext cx="3440251" cy="4665362"/>
            </a:xfrm>
            <a:prstGeom prst="rect">
              <a:avLst/>
            </a:prstGeom>
          </p:spPr>
        </p:pic>
      </p:grpSp>
    </p:spTree>
    <p:extLst>
      <p:ext uri="{BB962C8B-B14F-4D97-AF65-F5344CB8AC3E}">
        <p14:creationId xmlns:p14="http://schemas.microsoft.com/office/powerpoint/2010/main" val="177219866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189732" y="1945410"/>
            <a:ext cx="7817042" cy="5862782"/>
          </a:xfrm>
          <a:prstGeom prst="rect">
            <a:avLst/>
          </a:prstGeom>
          <a:effectLst>
            <a:outerShdw blurRad="50800" dist="76200" dir="2700000" algn="tl" rotWithShape="0">
              <a:prstClr val="black">
                <a:alpha val="40000"/>
              </a:prstClr>
            </a:outerShdw>
          </a:effectLst>
        </p:spPr>
      </p:pic>
      <p:grpSp>
        <p:nvGrpSpPr>
          <p:cNvPr id="6" name="Group 5"/>
          <p:cNvGrpSpPr/>
          <p:nvPr/>
        </p:nvGrpSpPr>
        <p:grpSpPr>
          <a:xfrm>
            <a:off x="6167558" y="1905000"/>
            <a:ext cx="6654824" cy="5403272"/>
            <a:chOff x="6167558" y="1905000"/>
            <a:chExt cx="6654824" cy="5403272"/>
          </a:xfrm>
          <a:effectLst>
            <a:outerShdw blurRad="50800" dist="76200" dir="2700000" algn="tl" rotWithShape="0">
              <a:prstClr val="black">
                <a:alpha val="40000"/>
              </a:prstClr>
            </a:outerShdw>
          </a:effectLst>
        </p:grpSpPr>
        <p:sp>
          <p:nvSpPr>
            <p:cNvPr id="3" name="Explosion 2 2"/>
            <p:cNvSpPr/>
            <p:nvPr/>
          </p:nvSpPr>
          <p:spPr>
            <a:xfrm rot="3514830">
              <a:off x="7038109" y="1523999"/>
              <a:ext cx="5403272" cy="6165274"/>
            </a:xfrm>
            <a:prstGeom prst="irregularSeal2">
              <a:avLst/>
            </a:prstGeom>
            <a:gradFill flip="none" rotWithShape="1">
              <a:gsLst>
                <a:gs pos="100000">
                  <a:srgbClr val="008AED"/>
                </a:gs>
                <a:gs pos="0">
                  <a:srgbClr val="0070C0"/>
                </a:gs>
              </a:gsLst>
              <a:lin ang="10800000" scaled="0"/>
              <a:tileRect/>
            </a:gradFill>
            <a:ln w="12700" cap="flat">
              <a:noFill/>
              <a:miter lim="400000"/>
            </a:ln>
            <a:effectLst>
              <a:outerShdw blurRad="76200" dir="18900000" rotWithShape="0">
                <a:srgbClr val="000000">
                  <a:alpha val="8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endParaRPr>
            </a:p>
          </p:txBody>
        </p:sp>
        <p:sp>
          <p:nvSpPr>
            <p:cNvPr id="5" name="Rectangle 4"/>
            <p:cNvSpPr/>
            <p:nvPr/>
          </p:nvSpPr>
          <p:spPr>
            <a:xfrm>
              <a:off x="6167558" y="3491344"/>
              <a:ext cx="6324639" cy="1567993"/>
            </a:xfrm>
            <a:prstGeom prst="rect">
              <a:avLst/>
            </a:prstGeom>
            <a:effectLst/>
          </p:spPr>
          <p:txBody>
            <a:bodyPr wrap="square">
              <a:spAutoFit/>
            </a:bodyPr>
            <a:lstStyle/>
            <a:p>
              <a:pPr lvl="1">
                <a:lnSpc>
                  <a:spcPct val="120000"/>
                </a:lnSpc>
                <a:spcAft>
                  <a:spcPts val="3600"/>
                </a:spcAft>
              </a:pPr>
              <a:r>
                <a:rPr lang="en-US" sz="88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$ 1,893</a:t>
              </a:r>
            </a:p>
          </p:txBody>
        </p:sp>
      </p:grpSp>
      <p:sp>
        <p:nvSpPr>
          <p:cNvPr id="7" name="Frame 6"/>
          <p:cNvSpPr/>
          <p:nvPr/>
        </p:nvSpPr>
        <p:spPr>
          <a:xfrm>
            <a:off x="1302326" y="7267922"/>
            <a:ext cx="4765964" cy="920115"/>
          </a:xfrm>
          <a:prstGeom prst="frame">
            <a:avLst/>
          </a:prstGeom>
          <a:solidFill>
            <a:srgbClr val="D90205"/>
          </a:solidFill>
          <a:ln w="12700" cap="flat">
            <a:noFill/>
            <a:miter lim="400000"/>
          </a:ln>
          <a:effectLst>
            <a:outerShdw blurRad="76200" dir="18900000" rotWithShape="0">
              <a:srgbClr val="000000">
                <a:alpha val="8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endParaRPr>
          </a:p>
        </p:txBody>
      </p:sp>
    </p:spTree>
    <p:extLst>
      <p:ext uri="{BB962C8B-B14F-4D97-AF65-F5344CB8AC3E}">
        <p14:creationId xmlns:p14="http://schemas.microsoft.com/office/powerpoint/2010/main" val="76333337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wn of a New Ice Age"/>
          <p:cNvSpPr txBox="1">
            <a:spLocks/>
          </p:cNvSpPr>
          <p:nvPr/>
        </p:nvSpPr>
        <p:spPr>
          <a:xfrm>
            <a:off x="1446940" y="3765550"/>
            <a:ext cx="10110921" cy="2222500"/>
          </a:xfrm>
          <a:prstGeom prst="rect">
            <a:avLst/>
          </a:prstGeom>
          <a:ln w="12700">
            <a:miter lim="400000"/>
          </a:ln>
          <a:effectLst/>
          <a:extLst>
            <a:ext uri="{C572A759-6A51-4108-AA02-DFA0A04FC94B}">
              <ma14:wrappingTextBoxFlag xmlns="" xmlns:ma14="http://schemas.microsoft.com/office/mac/drawingml/2011/main" val="1"/>
            </a:ext>
          </a:extLst>
        </p:spPr>
        <p:txBody>
          <a:bodyPr lIns="50800" tIns="50800" rIns="50800" bIns="50800" anchor="ctr">
            <a:noAutofit/>
          </a:bodyPr>
          <a:lstStyle>
            <a:lvl1pPr marL="0" marR="0" indent="0" algn="ctr" defTabSz="584200" rtl="0" latinLnBrk="0">
              <a:lnSpc>
                <a:spcPct val="100000"/>
              </a:lnSpc>
              <a:spcBef>
                <a:spcPts val="0"/>
              </a:spcBef>
              <a:spcAft>
                <a:spcPts val="0"/>
              </a:spcAft>
              <a:buClrTx/>
              <a:buSzTx/>
              <a:buFontTx/>
              <a:buNone/>
              <a:tabLst/>
              <a:defRPr sz="9000" b="0" i="0" u="none" strike="noStrike" cap="none" spc="0" baseline="0">
                <a:ln>
                  <a:noFill/>
                </a:ln>
                <a:solidFill>
                  <a:srgbClr val="FFDE5C"/>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a:lstStyle>
          <a:p>
            <a:pPr hangingPunct="1"/>
            <a:r>
              <a:rPr lang="en-US" sz="19900" dirty="0">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1905</a:t>
            </a:r>
          </a:p>
        </p:txBody>
      </p:sp>
    </p:spTree>
    <p:extLst>
      <p:ext uri="{BB962C8B-B14F-4D97-AF65-F5344CB8AC3E}">
        <p14:creationId xmlns:p14="http://schemas.microsoft.com/office/powerpoint/2010/main" val="206507582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84"/>
            <a:ext cx="13004800" cy="9752415"/>
          </a:xfrm>
          <a:prstGeom prst="rect">
            <a:avLst/>
          </a:prstGeom>
        </p:spPr>
      </p:pic>
    </p:spTree>
    <p:extLst>
      <p:ext uri="{BB962C8B-B14F-4D97-AF65-F5344CB8AC3E}">
        <p14:creationId xmlns:p14="http://schemas.microsoft.com/office/powerpoint/2010/main" val="77932261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73189" y="1541917"/>
            <a:ext cx="4449985" cy="6669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6079396" y="2650486"/>
            <a:ext cx="6324639" cy="4452629"/>
          </a:xfrm>
          <a:prstGeom prst="rect">
            <a:avLst/>
          </a:prstGeom>
          <a:effectLst/>
        </p:spPr>
        <p:txBody>
          <a:bodyPr wrap="square">
            <a:spAutoFit/>
          </a:bodyPr>
          <a:lstStyle/>
          <a:p>
            <a:pPr lvl="1">
              <a:lnSpc>
                <a:spcPct val="120000"/>
              </a:lnSpc>
              <a:spcAft>
                <a:spcPts val="3600"/>
              </a:spcAft>
            </a:pPr>
            <a:r>
              <a:rPr lang="en-US" sz="64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Evidence-based</a:t>
            </a:r>
          </a:p>
          <a:p>
            <a:pPr lvl="1">
              <a:lnSpc>
                <a:spcPct val="120000"/>
              </a:lnSpc>
              <a:spcAft>
                <a:spcPts val="3600"/>
              </a:spcAft>
            </a:pPr>
            <a:r>
              <a:rPr lang="en-US" sz="64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Standardized</a:t>
            </a:r>
          </a:p>
          <a:p>
            <a:pPr lvl="1">
              <a:lnSpc>
                <a:spcPct val="120000"/>
              </a:lnSpc>
              <a:spcAft>
                <a:spcPts val="3600"/>
              </a:spcAft>
            </a:pPr>
            <a:r>
              <a:rPr lang="en-US" sz="64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Collaborative</a:t>
            </a:r>
          </a:p>
        </p:txBody>
      </p:sp>
    </p:spTree>
    <p:extLst>
      <p:ext uri="{BB962C8B-B14F-4D97-AF65-F5344CB8AC3E}">
        <p14:creationId xmlns:p14="http://schemas.microsoft.com/office/powerpoint/2010/main" val="193708135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55067" y="2650486"/>
            <a:ext cx="6324639" cy="4452629"/>
          </a:xfrm>
          <a:prstGeom prst="rect">
            <a:avLst/>
          </a:prstGeom>
          <a:effectLst/>
        </p:spPr>
        <p:txBody>
          <a:bodyPr wrap="square">
            <a:spAutoFit/>
          </a:bodyPr>
          <a:lstStyle/>
          <a:p>
            <a:pPr lvl="1">
              <a:lnSpc>
                <a:spcPct val="120000"/>
              </a:lnSpc>
              <a:spcAft>
                <a:spcPts val="3600"/>
              </a:spcAft>
            </a:pPr>
            <a:r>
              <a:rPr lang="en-US" sz="64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Safety</a:t>
            </a:r>
          </a:p>
          <a:p>
            <a:pPr lvl="1">
              <a:lnSpc>
                <a:spcPct val="120000"/>
              </a:lnSpc>
              <a:spcAft>
                <a:spcPts val="3600"/>
              </a:spcAft>
            </a:pPr>
            <a:r>
              <a:rPr lang="en-US" sz="64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Consistency</a:t>
            </a:r>
          </a:p>
          <a:p>
            <a:pPr lvl="1">
              <a:lnSpc>
                <a:spcPct val="120000"/>
              </a:lnSpc>
              <a:spcAft>
                <a:spcPts val="3600"/>
              </a:spcAft>
            </a:pPr>
            <a:r>
              <a:rPr lang="en-US" sz="64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H&amp;P skills</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7337" y="1069975"/>
            <a:ext cx="5122733" cy="7613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684647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64326" y="574276"/>
            <a:ext cx="10276148" cy="8605049"/>
          </a:xfrm>
          <a:prstGeom prst="rect">
            <a:avLst/>
          </a:prstGeom>
          <a:effectLst>
            <a:outerShdw blurRad="50800" dist="76200" dir="2700000" algn="tl" rotWithShape="0">
              <a:prstClr val="black">
                <a:alpha val="40000"/>
              </a:prstClr>
            </a:outerShdw>
          </a:effectLst>
        </p:spPr>
      </p:pic>
      <p:sp>
        <p:nvSpPr>
          <p:cNvPr id="3" name="Frame 2"/>
          <p:cNvSpPr/>
          <p:nvPr/>
        </p:nvSpPr>
        <p:spPr>
          <a:xfrm>
            <a:off x="8312727" y="5070762"/>
            <a:ext cx="3131128" cy="3796145"/>
          </a:xfrm>
          <a:prstGeom prst="frame">
            <a:avLst>
              <a:gd name="adj1" fmla="val 8136"/>
            </a:avLst>
          </a:prstGeom>
          <a:solidFill>
            <a:srgbClr val="FF0000"/>
          </a:solidFill>
          <a:ln w="12700" cap="flat">
            <a:solidFill>
              <a:srgbClr val="FF0000"/>
            </a:solidFill>
            <a:miter lim="400000"/>
          </a:ln>
          <a:effectLst>
            <a:outerShdw blurRad="76200" dir="18900000" rotWithShape="0">
              <a:srgbClr val="000000">
                <a:alpha val="8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endParaRPr>
          </a:p>
        </p:txBody>
      </p:sp>
    </p:spTree>
    <p:extLst>
      <p:ext uri="{BB962C8B-B14F-4D97-AF65-F5344CB8AC3E}">
        <p14:creationId xmlns:p14="http://schemas.microsoft.com/office/powerpoint/2010/main" val="164467588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521823" y="783370"/>
            <a:ext cx="6046955" cy="8186857"/>
          </a:xfrm>
          <a:prstGeom prst="rect">
            <a:avLst/>
          </a:prstGeom>
          <a:effectLst/>
        </p:spPr>
        <p:txBody>
          <a:bodyPr wrap="square">
            <a:spAutoFit/>
          </a:bodyPr>
          <a:lstStyle/>
          <a:p>
            <a:pPr lvl="1">
              <a:lnSpc>
                <a:spcPct val="85000"/>
              </a:lnSpc>
              <a:spcAft>
                <a:spcPts val="6600"/>
              </a:spcAft>
            </a:pPr>
            <a:r>
              <a:rPr lang="en-US" sz="40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New psychiatric condition?</a:t>
            </a:r>
          </a:p>
          <a:p>
            <a:pPr lvl="1">
              <a:lnSpc>
                <a:spcPct val="85000"/>
              </a:lnSpc>
              <a:spcAft>
                <a:spcPts val="6600"/>
              </a:spcAft>
            </a:pPr>
            <a:r>
              <a:rPr lang="en-US" sz="40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Active illness needing evaluation?</a:t>
            </a:r>
          </a:p>
          <a:p>
            <a:pPr lvl="1">
              <a:lnSpc>
                <a:spcPct val="85000"/>
              </a:lnSpc>
              <a:spcAft>
                <a:spcPts val="6600"/>
              </a:spcAft>
            </a:pPr>
            <a:r>
              <a:rPr lang="en-US" sz="40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Abnormal vital signs?</a:t>
            </a:r>
          </a:p>
          <a:p>
            <a:pPr lvl="1">
              <a:lnSpc>
                <a:spcPct val="85000"/>
              </a:lnSpc>
              <a:spcAft>
                <a:spcPts val="6600"/>
              </a:spcAft>
            </a:pPr>
            <a:r>
              <a:rPr lang="en-US" sz="40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Abnormal physical exam (unclothed)?</a:t>
            </a:r>
          </a:p>
          <a:p>
            <a:pPr lvl="1">
              <a:lnSpc>
                <a:spcPct val="85000"/>
              </a:lnSpc>
              <a:spcAft>
                <a:spcPts val="6600"/>
              </a:spcAft>
            </a:pPr>
            <a:r>
              <a:rPr lang="en-US" sz="40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Abnormal mental status?</a:t>
            </a:r>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1138" y="1076613"/>
            <a:ext cx="6022151" cy="7600370"/>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89989409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8419" y="186942"/>
            <a:ext cx="7247963" cy="9379717"/>
          </a:xfrm>
          <a:prstGeom prst="rect">
            <a:avLst/>
          </a:prstGeom>
          <a:effectLst>
            <a:outerShdw blurRad="177800" dist="101600" sx="103000" sy="103000" algn="ctr" rotWithShape="0">
              <a:prstClr val="black">
                <a:alpha val="30000"/>
              </a:prstClr>
            </a:outerShdw>
          </a:effectLst>
        </p:spPr>
      </p:pic>
      <p:grpSp>
        <p:nvGrpSpPr>
          <p:cNvPr id="15" name="Group 14"/>
          <p:cNvGrpSpPr/>
          <p:nvPr/>
        </p:nvGrpSpPr>
        <p:grpSpPr>
          <a:xfrm>
            <a:off x="101600" y="-2904"/>
            <a:ext cx="12859376" cy="9853485"/>
            <a:chOff x="101600" y="-2904"/>
            <a:chExt cx="12859376" cy="9853485"/>
          </a:xfrm>
        </p:grpSpPr>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019" y="498763"/>
              <a:ext cx="12803957" cy="9351818"/>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570533" y="-2904"/>
              <a:ext cx="1335024" cy="1644668"/>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600" y="0"/>
              <a:ext cx="1332666" cy="1641764"/>
            </a:xfrm>
            <a:prstGeom prst="rect">
              <a:avLst/>
            </a:prstGeom>
          </p:spPr>
        </p:pic>
      </p:grpSp>
    </p:spTree>
    <p:extLst>
      <p:ext uri="{BB962C8B-B14F-4D97-AF65-F5344CB8AC3E}">
        <p14:creationId xmlns:p14="http://schemas.microsoft.com/office/powerpoint/2010/main" val="145665393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100" y="3179478"/>
            <a:ext cx="11658600" cy="3394645"/>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52325277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100" y="3179478"/>
            <a:ext cx="11658600" cy="3394645"/>
          </a:xfrm>
          <a:prstGeom prst="rect">
            <a:avLst/>
          </a:prstGeom>
          <a:effectLst>
            <a:outerShdw blurRad="50800" dist="76200" dir="2700000" algn="tl" rotWithShape="0">
              <a:prstClr val="black">
                <a:alpha val="40000"/>
              </a:prstClr>
            </a:outerShdw>
          </a:effec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100" y="3179478"/>
            <a:ext cx="11658600" cy="3394644"/>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4714737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100" y="3179478"/>
            <a:ext cx="11658600" cy="3394645"/>
          </a:xfrm>
          <a:prstGeom prst="rect">
            <a:avLst/>
          </a:prstGeom>
          <a:effectLst>
            <a:outerShdw blurRad="50800" dist="76200" dir="2700000" algn="tl" rotWithShape="0">
              <a:prstClr val="black">
                <a:alpha val="40000"/>
              </a:prstClr>
            </a:outerShdw>
          </a:effec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100" y="3179478"/>
            <a:ext cx="11658600" cy="3394644"/>
          </a:xfrm>
          <a:prstGeom prst="rect">
            <a:avLst/>
          </a:prstGeom>
          <a:effectLst>
            <a:outerShdw blurRad="50800" dist="76200" dir="2700000" algn="tl" rotWithShape="0">
              <a:prstClr val="black">
                <a:alpha val="40000"/>
              </a:prstClr>
            </a:outerShdw>
          </a:effectLst>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3100" y="2897129"/>
            <a:ext cx="11658600" cy="3959342"/>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29736081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473" y="445789"/>
            <a:ext cx="6774873" cy="8767483"/>
          </a:xfrm>
          <a:prstGeom prst="rect">
            <a:avLst/>
          </a:prstGeom>
          <a:effectLst>
            <a:outerShdw blurRad="50800" dist="76200" dir="2700000" algn="tl" rotWithShape="0">
              <a:prstClr val="black">
                <a:alpha val="40000"/>
              </a:prstClr>
            </a:outerShdw>
          </a:effectLst>
        </p:spPr>
      </p:pic>
      <p:sp>
        <p:nvSpPr>
          <p:cNvPr id="4" name="Rectangle 3"/>
          <p:cNvSpPr/>
          <p:nvPr/>
        </p:nvSpPr>
        <p:spPr>
          <a:xfrm>
            <a:off x="7938655" y="4276636"/>
            <a:ext cx="4620897" cy="1200329"/>
          </a:xfrm>
          <a:prstGeom prst="rect">
            <a:avLst/>
          </a:prstGeom>
          <a:effectLst/>
        </p:spPr>
        <p:txBody>
          <a:bodyPr wrap="square">
            <a:spAutoFit/>
          </a:bodyPr>
          <a:lstStyle/>
          <a:p>
            <a:pPr lvl="1">
              <a:spcAft>
                <a:spcPts val="5400"/>
              </a:spcAft>
            </a:pPr>
            <a:r>
              <a:rPr lang="en-US" sz="7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HII Score</a:t>
            </a:r>
          </a:p>
        </p:txBody>
      </p:sp>
    </p:spTree>
    <p:extLst>
      <p:ext uri="{BB962C8B-B14F-4D97-AF65-F5344CB8AC3E}">
        <p14:creationId xmlns:p14="http://schemas.microsoft.com/office/powerpoint/2010/main" val="140793776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3004800" cy="9853304"/>
          </a:xfrm>
          <a:prstGeom prst="rect">
            <a:avLst/>
          </a:prstGeom>
        </p:spPr>
      </p:pic>
    </p:spTree>
    <p:extLst>
      <p:ext uri="{BB962C8B-B14F-4D97-AF65-F5344CB8AC3E}">
        <p14:creationId xmlns:p14="http://schemas.microsoft.com/office/powerpoint/2010/main" val="84980474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473" y="445789"/>
            <a:ext cx="6774873" cy="8767482"/>
          </a:xfrm>
          <a:prstGeom prst="rect">
            <a:avLst/>
          </a:prstGeom>
          <a:effectLst>
            <a:outerShdw blurRad="50800" dist="76200" dir="2700000" algn="tl" rotWithShape="0">
              <a:prstClr val="black">
                <a:alpha val="40000"/>
              </a:prstClr>
            </a:outerShdw>
          </a:effectLst>
        </p:spPr>
      </p:pic>
      <p:sp>
        <p:nvSpPr>
          <p:cNvPr id="4" name="Rectangle 3"/>
          <p:cNvSpPr/>
          <p:nvPr/>
        </p:nvSpPr>
        <p:spPr>
          <a:xfrm>
            <a:off x="7952103" y="3675368"/>
            <a:ext cx="4256458" cy="2308324"/>
          </a:xfrm>
          <a:prstGeom prst="rect">
            <a:avLst/>
          </a:prstGeom>
          <a:effectLst/>
        </p:spPr>
        <p:txBody>
          <a:bodyPr wrap="square">
            <a:spAutoFit/>
          </a:bodyPr>
          <a:lstStyle/>
          <a:p>
            <a:pPr lvl="1">
              <a:spcAft>
                <a:spcPts val="5400"/>
              </a:spcAft>
            </a:pPr>
            <a:r>
              <a:rPr lang="en-US" sz="7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Tracing Curve</a:t>
            </a:r>
          </a:p>
        </p:txBody>
      </p:sp>
    </p:spTree>
    <p:extLst>
      <p:ext uri="{BB962C8B-B14F-4D97-AF65-F5344CB8AC3E}">
        <p14:creationId xmlns:p14="http://schemas.microsoft.com/office/powerpoint/2010/main" val="174437358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449470" y="574854"/>
            <a:ext cx="12105861" cy="7054239"/>
          </a:xfrm>
          <a:prstGeom prst="rect">
            <a:avLst/>
          </a:prstGeom>
          <a:effectLst/>
        </p:spPr>
        <p:txBody>
          <a:bodyPr wrap="square">
            <a:spAutoFit/>
          </a:bodyPr>
          <a:lstStyle/>
          <a:p>
            <a:pPr lvl="1">
              <a:lnSpc>
                <a:spcPct val="120000"/>
              </a:lnSpc>
              <a:spcAft>
                <a:spcPts val="8400"/>
              </a:spcAft>
            </a:pPr>
            <a:r>
              <a:rPr lang="en-US" sz="6600" b="1" u="sng"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Validation Data</a:t>
            </a:r>
            <a:endParaRPr lang="en-US" sz="66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endParaRPr>
          </a:p>
          <a:p>
            <a:pPr lvl="1" algn="l">
              <a:lnSpc>
                <a:spcPct val="120000"/>
              </a:lnSpc>
              <a:spcAft>
                <a:spcPts val="4800"/>
              </a:spcAft>
            </a:pPr>
            <a:r>
              <a:rPr lang="en-US" sz="60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 </a:t>
            </a:r>
            <a:r>
              <a:rPr lang="en-US" sz="6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209 patients</a:t>
            </a:r>
          </a:p>
          <a:p>
            <a:pPr lvl="1" algn="l">
              <a:lnSpc>
                <a:spcPct val="120000"/>
              </a:lnSpc>
              <a:spcAft>
                <a:spcPts val="4800"/>
              </a:spcAft>
            </a:pPr>
            <a:r>
              <a:rPr lang="en-US" sz="6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 2 facilities</a:t>
            </a:r>
          </a:p>
          <a:p>
            <a:pPr lvl="1" algn="l">
              <a:lnSpc>
                <a:spcPct val="120000"/>
              </a:lnSpc>
              <a:spcAft>
                <a:spcPts val="4800"/>
              </a:spcAft>
            </a:pPr>
            <a:r>
              <a:rPr lang="en-US" sz="6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 1.4% miss rate</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43951" y="2258291"/>
            <a:ext cx="5268673" cy="6386946"/>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55927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449470" y="574854"/>
            <a:ext cx="12105861" cy="6515630"/>
          </a:xfrm>
          <a:prstGeom prst="rect">
            <a:avLst/>
          </a:prstGeom>
          <a:effectLst/>
        </p:spPr>
        <p:txBody>
          <a:bodyPr wrap="square">
            <a:spAutoFit/>
          </a:bodyPr>
          <a:lstStyle/>
          <a:p>
            <a:pPr lvl="1">
              <a:lnSpc>
                <a:spcPct val="120000"/>
              </a:lnSpc>
              <a:spcAft>
                <a:spcPts val="7800"/>
              </a:spcAft>
            </a:pPr>
            <a:r>
              <a:rPr lang="en-US" sz="6600" b="1" u="sng"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Validation Data</a:t>
            </a:r>
            <a:endParaRPr lang="en-US" sz="66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endParaRPr>
          </a:p>
          <a:p>
            <a:pPr lvl="1">
              <a:lnSpc>
                <a:spcPct val="120000"/>
              </a:lnSpc>
              <a:spcAft>
                <a:spcPts val="2400"/>
              </a:spcAft>
            </a:pPr>
            <a:r>
              <a:rPr lang="en-US" sz="6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Reduced testing by 59.9%</a:t>
            </a:r>
          </a:p>
          <a:p>
            <a:pPr lvl="1">
              <a:lnSpc>
                <a:spcPct val="120000"/>
              </a:lnSpc>
              <a:spcAft>
                <a:spcPts val="2400"/>
              </a:spcAft>
            </a:pPr>
            <a:r>
              <a:rPr lang="en-US" sz="6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Expedited MSEs</a:t>
            </a:r>
          </a:p>
          <a:p>
            <a:pPr lvl="1">
              <a:lnSpc>
                <a:spcPct val="120000"/>
              </a:lnSpc>
              <a:spcAft>
                <a:spcPts val="2400"/>
              </a:spcAft>
            </a:pPr>
            <a:r>
              <a:rPr lang="en-US" sz="6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Better assessments</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9742" y="5674660"/>
            <a:ext cx="6119906" cy="407894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18296" y="5674660"/>
            <a:ext cx="6201821" cy="4078940"/>
          </a:xfrm>
          <a:prstGeom prst="rect">
            <a:avLst/>
          </a:prstGeom>
        </p:spPr>
      </p:pic>
    </p:spTree>
    <p:extLst>
      <p:ext uri="{BB962C8B-B14F-4D97-AF65-F5344CB8AC3E}">
        <p14:creationId xmlns:p14="http://schemas.microsoft.com/office/powerpoint/2010/main" val="76280758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407907" y="534518"/>
            <a:ext cx="12105861" cy="4252190"/>
          </a:xfrm>
          <a:prstGeom prst="rect">
            <a:avLst/>
          </a:prstGeom>
          <a:effectLst/>
        </p:spPr>
        <p:txBody>
          <a:bodyPr wrap="square">
            <a:spAutoFit/>
          </a:bodyPr>
          <a:lstStyle/>
          <a:p>
            <a:pPr lvl="1">
              <a:lnSpc>
                <a:spcPct val="120000"/>
              </a:lnSpc>
              <a:spcAft>
                <a:spcPts val="2400"/>
              </a:spcAft>
            </a:pPr>
            <a:r>
              <a:rPr lang="en-US" sz="66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Transparency</a:t>
            </a:r>
          </a:p>
          <a:p>
            <a:pPr lvl="1">
              <a:lnSpc>
                <a:spcPct val="120000"/>
              </a:lnSpc>
              <a:spcAft>
                <a:spcPts val="2400"/>
              </a:spcAft>
            </a:pPr>
            <a:r>
              <a:rPr lang="en-US" sz="66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Collaboration</a:t>
            </a:r>
          </a:p>
          <a:p>
            <a:pPr lvl="1">
              <a:lnSpc>
                <a:spcPct val="120000"/>
              </a:lnSpc>
              <a:spcAft>
                <a:spcPts val="2400"/>
              </a:spcAft>
            </a:pPr>
            <a:r>
              <a:rPr lang="en-US" sz="66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Robust peer review</a:t>
            </a:r>
          </a:p>
        </p:txBody>
      </p:sp>
      <p:grpSp>
        <p:nvGrpSpPr>
          <p:cNvPr id="6" name="Group 5"/>
          <p:cNvGrpSpPr/>
          <p:nvPr/>
        </p:nvGrpSpPr>
        <p:grpSpPr>
          <a:xfrm>
            <a:off x="2085109" y="5135425"/>
            <a:ext cx="8834582" cy="4964544"/>
            <a:chOff x="2085109" y="4789055"/>
            <a:chExt cx="8834582" cy="4964544"/>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5109" y="5846618"/>
              <a:ext cx="8834582" cy="3906981"/>
            </a:xfrm>
            <a:prstGeom prst="rect">
              <a:avLst/>
            </a:prstGeom>
            <a:effectLst>
              <a:outerShdw blurRad="165100" dist="215900" dir="5400000" algn="t" rotWithShape="0">
                <a:prstClr val="black">
                  <a:alpha val="40000"/>
                </a:prstClr>
              </a:outerShdw>
            </a:effec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5691" y="4789055"/>
              <a:ext cx="1833418" cy="1833418"/>
            </a:xfrm>
            <a:prstGeom prst="rect">
              <a:avLst/>
            </a:prstGeom>
            <a:effectLst>
              <a:outerShdw blurRad="139700" dist="101600" dir="6540000" algn="tl" rotWithShape="0">
                <a:prstClr val="black">
                  <a:alpha val="69000"/>
                </a:prstClr>
              </a:outerShdw>
            </a:effectLst>
          </p:spPr>
        </p:pic>
      </p:grpSp>
    </p:spTree>
    <p:extLst>
      <p:ext uri="{BB962C8B-B14F-4D97-AF65-F5344CB8AC3E}">
        <p14:creationId xmlns:p14="http://schemas.microsoft.com/office/powerpoint/2010/main" val="105661804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1378960" y="397992"/>
            <a:ext cx="10246659" cy="1299715"/>
          </a:xfrm>
          <a:prstGeom prst="rect">
            <a:avLst/>
          </a:prstGeom>
        </p:spPr>
        <p:txBody>
          <a:bodyPr wrap="square">
            <a:spAutoFit/>
          </a:bodyPr>
          <a:lstStyle/>
          <a:p>
            <a:pPr lvl="1">
              <a:lnSpc>
                <a:spcPct val="120000"/>
              </a:lnSpc>
              <a:spcAft>
                <a:spcPts val="5400"/>
              </a:spcAft>
            </a:pPr>
            <a:r>
              <a:rPr lang="en-US" sz="7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SMART Team</a:t>
            </a:r>
          </a:p>
        </p:txBody>
      </p:sp>
      <p:grpSp>
        <p:nvGrpSpPr>
          <p:cNvPr id="21" name="Group 20"/>
          <p:cNvGrpSpPr/>
          <p:nvPr/>
        </p:nvGrpSpPr>
        <p:grpSpPr>
          <a:xfrm>
            <a:off x="1392407" y="2182796"/>
            <a:ext cx="9997286" cy="6950781"/>
            <a:chOff x="1392407" y="2021432"/>
            <a:chExt cx="9997286" cy="6950781"/>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4124" y="5813503"/>
              <a:ext cx="2159289" cy="2606040"/>
            </a:xfrm>
            <a:prstGeom prst="rect">
              <a:avLst/>
            </a:prstGeom>
            <a:effectLst>
              <a:outerShdw blurRad="50800" dist="76200" dir="2700000" algn="tl" rotWithShape="0">
                <a:prstClr val="black">
                  <a:alpha val="40000"/>
                </a:prstClr>
              </a:outerShdw>
            </a:effectLst>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81387" y="5813503"/>
              <a:ext cx="2158336" cy="2606040"/>
            </a:xfrm>
            <a:prstGeom prst="rect">
              <a:avLst/>
            </a:prstGeom>
            <a:effectLst>
              <a:outerShdw blurRad="50800" dist="76200" dir="2700000" algn="tl" rotWithShape="0">
                <a:prstClr val="black">
                  <a:alpha val="40000"/>
                </a:prst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19887" y="2021432"/>
              <a:ext cx="2164806" cy="2606040"/>
            </a:xfrm>
            <a:prstGeom prst="rect">
              <a:avLst/>
            </a:prstGeom>
            <a:effectLst>
              <a:outerShdw blurRad="50800" dist="76200" dir="2700000" algn="tl" rotWithShape="0">
                <a:prstClr val="black">
                  <a:alpha val="40000"/>
                </a:prstClr>
              </a:outerShdw>
            </a:effectLst>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37150" y="2021432"/>
              <a:ext cx="2158670" cy="2606040"/>
            </a:xfrm>
            <a:prstGeom prst="rect">
              <a:avLst/>
            </a:prstGeom>
            <a:effectLst>
              <a:outerShdw blurRad="50800" dist="76200" dir="2700000" algn="tl" rotWithShape="0">
                <a:prstClr val="black">
                  <a:alpha val="40000"/>
                </a:prstClr>
              </a:outerShdw>
            </a:effectLst>
          </p:spPr>
        </p:pic>
        <p:pic>
          <p:nvPicPr>
            <p:cNvPr id="12" name="Picture 1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908760" y="2021432"/>
              <a:ext cx="2158891" cy="2606040"/>
            </a:xfrm>
            <a:prstGeom prst="rect">
              <a:avLst/>
            </a:prstGeom>
            <a:effectLst>
              <a:outerShdw blurRad="50800" dist="76200" dir="2700000" algn="tl" rotWithShape="0">
                <a:prstClr val="black">
                  <a:alpha val="40000"/>
                </a:prstClr>
              </a:outerShdw>
            </a:effectLst>
          </p:spPr>
        </p:pic>
        <p:sp>
          <p:nvSpPr>
            <p:cNvPr id="16" name="Rectangle 15"/>
            <p:cNvSpPr/>
            <p:nvPr/>
          </p:nvSpPr>
          <p:spPr>
            <a:xfrm>
              <a:off x="1392407" y="4654654"/>
              <a:ext cx="2992946" cy="498598"/>
            </a:xfrm>
            <a:prstGeom prst="rect">
              <a:avLst/>
            </a:prstGeom>
          </p:spPr>
          <p:txBody>
            <a:bodyPr wrap="square">
              <a:spAutoFit/>
            </a:bodyPr>
            <a:lstStyle/>
            <a:p>
              <a:pPr lvl="1">
                <a:lnSpc>
                  <a:spcPct val="120000"/>
                </a:lnSpc>
                <a:spcAft>
                  <a:spcPts val="2400"/>
                </a:spcAft>
              </a:pPr>
              <a:r>
                <a:rPr lang="en-US" sz="2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Amy </a:t>
              </a:r>
              <a:r>
                <a:rPr lang="en-US" sz="2200" b="1" dirty="0" err="1">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Barnhorst</a:t>
              </a:r>
              <a:r>
                <a:rPr lang="en-US" sz="2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 MD</a:t>
              </a:r>
            </a:p>
          </p:txBody>
        </p:sp>
        <p:sp>
          <p:nvSpPr>
            <p:cNvPr id="17" name="Rectangle 16"/>
            <p:cNvSpPr/>
            <p:nvPr/>
          </p:nvSpPr>
          <p:spPr>
            <a:xfrm>
              <a:off x="4894577" y="4654654"/>
              <a:ext cx="2992946" cy="498598"/>
            </a:xfrm>
            <a:prstGeom prst="rect">
              <a:avLst/>
            </a:prstGeom>
          </p:spPr>
          <p:txBody>
            <a:bodyPr wrap="square">
              <a:spAutoFit/>
            </a:bodyPr>
            <a:lstStyle/>
            <a:p>
              <a:pPr lvl="1">
                <a:lnSpc>
                  <a:spcPct val="120000"/>
                </a:lnSpc>
                <a:spcAft>
                  <a:spcPts val="2400"/>
                </a:spcAft>
              </a:pPr>
              <a:r>
                <a:rPr lang="en-US" sz="2200" b="1">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Kevin Jones, DO</a:t>
              </a:r>
              <a:endParaRPr lang="en-US" sz="2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endParaRPr>
            </a:p>
          </p:txBody>
        </p:sp>
        <p:sp>
          <p:nvSpPr>
            <p:cNvPr id="18" name="Rectangle 17"/>
            <p:cNvSpPr/>
            <p:nvPr/>
          </p:nvSpPr>
          <p:spPr>
            <a:xfrm>
              <a:off x="8396747" y="4654654"/>
              <a:ext cx="2992946" cy="498598"/>
            </a:xfrm>
            <a:prstGeom prst="rect">
              <a:avLst/>
            </a:prstGeom>
          </p:spPr>
          <p:txBody>
            <a:bodyPr wrap="square">
              <a:spAutoFit/>
            </a:bodyPr>
            <a:lstStyle/>
            <a:p>
              <a:pPr lvl="1">
                <a:lnSpc>
                  <a:spcPct val="120000"/>
                </a:lnSpc>
                <a:spcAft>
                  <a:spcPts val="2400"/>
                </a:spcAft>
              </a:pPr>
              <a:r>
                <a:rPr lang="en-US" sz="2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Aimee Moulin, MD</a:t>
              </a:r>
            </a:p>
          </p:txBody>
        </p:sp>
        <p:sp>
          <p:nvSpPr>
            <p:cNvPr id="19" name="Rectangle 18"/>
            <p:cNvSpPr/>
            <p:nvPr/>
          </p:nvSpPr>
          <p:spPr>
            <a:xfrm>
              <a:off x="3169953" y="8473615"/>
              <a:ext cx="2992946" cy="498598"/>
            </a:xfrm>
            <a:prstGeom prst="rect">
              <a:avLst/>
            </a:prstGeom>
          </p:spPr>
          <p:txBody>
            <a:bodyPr wrap="square">
              <a:spAutoFit/>
            </a:bodyPr>
            <a:lstStyle/>
            <a:p>
              <a:pPr lvl="1">
                <a:lnSpc>
                  <a:spcPct val="120000"/>
                </a:lnSpc>
                <a:spcAft>
                  <a:spcPts val="2400"/>
                </a:spcAft>
              </a:pPr>
              <a:r>
                <a:rPr lang="en-US" sz="2200" b="1">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Seth Thomas, </a:t>
              </a:r>
              <a:r>
                <a:rPr lang="en-US" sz="2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MD</a:t>
              </a:r>
            </a:p>
          </p:txBody>
        </p:sp>
        <p:sp>
          <p:nvSpPr>
            <p:cNvPr id="20" name="Rectangle 19"/>
            <p:cNvSpPr/>
            <p:nvPr/>
          </p:nvSpPr>
          <p:spPr>
            <a:xfrm>
              <a:off x="6627795" y="8492305"/>
              <a:ext cx="2992946" cy="461217"/>
            </a:xfrm>
            <a:prstGeom prst="rect">
              <a:avLst/>
            </a:prstGeom>
          </p:spPr>
          <p:txBody>
            <a:bodyPr wrap="square">
              <a:spAutoFit/>
            </a:bodyPr>
            <a:lstStyle/>
            <a:p>
              <a:pPr lvl="1">
                <a:lnSpc>
                  <a:spcPct val="120000"/>
                </a:lnSpc>
                <a:spcAft>
                  <a:spcPts val="2400"/>
                </a:spcAft>
              </a:pPr>
              <a:r>
                <a:rPr lang="en-US" sz="2200" b="1">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Aileen Wetzel</a:t>
              </a:r>
              <a:endParaRPr lang="en-US" sz="2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endParaRPr>
            </a:p>
          </p:txBody>
        </p:sp>
      </p:grpSp>
    </p:spTree>
    <p:extLst>
      <p:ext uri="{BB962C8B-B14F-4D97-AF65-F5344CB8AC3E}">
        <p14:creationId xmlns:p14="http://schemas.microsoft.com/office/powerpoint/2010/main" val="47239427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718452" y="2358189"/>
            <a:ext cx="5740116" cy="6772939"/>
            <a:chOff x="718452" y="2358189"/>
            <a:chExt cx="5740116" cy="6772939"/>
          </a:xfrm>
        </p:grpSpPr>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8452" y="2358189"/>
              <a:ext cx="5740116" cy="6772939"/>
            </a:xfrm>
            <a:prstGeom prst="rect">
              <a:avLst/>
            </a:prstGeom>
            <a:effectLst>
              <a:outerShdw blurRad="50800" dist="76200" dir="2700000" algn="tl" rotWithShape="0">
                <a:prstClr val="black">
                  <a:alpha val="40000"/>
                </a:prstClr>
              </a:outerShdw>
            </a:effectLst>
          </p:spPr>
        </p:pic>
        <p:sp>
          <p:nvSpPr>
            <p:cNvPr id="4" name="5-Point Star 3"/>
            <p:cNvSpPr/>
            <p:nvPr/>
          </p:nvSpPr>
          <p:spPr>
            <a:xfrm>
              <a:off x="2057024" y="4648467"/>
              <a:ext cx="308543" cy="308543"/>
            </a:xfrm>
            <a:prstGeom prst="star5">
              <a:avLst/>
            </a:prstGeom>
            <a:solidFill>
              <a:srgbClr val="FF0000"/>
            </a:solidFill>
            <a:ln w="12700" cap="flat">
              <a:noFill/>
              <a:miter lim="400000"/>
            </a:ln>
            <a:effectLst>
              <a:outerShdw blurRad="50800" dist="762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endParaRPr lang="en-US" sz="2400">
                <a:effectLst>
                  <a:outerShdw blurRad="25400" dist="23998" dir="2700000" rotWithShape="0">
                    <a:srgbClr val="000000">
                      <a:alpha val="31034"/>
                    </a:srgbClr>
                  </a:outerShdw>
                </a:effectLst>
              </a:endParaRPr>
            </a:p>
          </p:txBody>
        </p:sp>
        <p:sp>
          <p:nvSpPr>
            <p:cNvPr id="5" name="5-Point Star 4"/>
            <p:cNvSpPr/>
            <p:nvPr/>
          </p:nvSpPr>
          <p:spPr>
            <a:xfrm>
              <a:off x="1902752" y="4694451"/>
              <a:ext cx="308543" cy="308543"/>
            </a:xfrm>
            <a:prstGeom prst="star5">
              <a:avLst/>
            </a:prstGeom>
            <a:solidFill>
              <a:srgbClr val="FF0000"/>
            </a:solidFill>
            <a:ln w="12700" cap="flat">
              <a:noFill/>
              <a:miter lim="400000"/>
            </a:ln>
            <a:effectLst>
              <a:outerShdw blurRad="50800" dist="762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endParaRPr lang="en-US" sz="2400">
                <a:effectLst>
                  <a:outerShdw blurRad="25400" dist="23998" dir="2700000" rotWithShape="0">
                    <a:srgbClr val="000000">
                      <a:alpha val="31034"/>
                    </a:srgbClr>
                  </a:outerShdw>
                </a:effectLst>
              </a:endParaRPr>
            </a:p>
          </p:txBody>
        </p:sp>
        <p:sp>
          <p:nvSpPr>
            <p:cNvPr id="6" name="5-Point Star 5"/>
            <p:cNvSpPr/>
            <p:nvPr/>
          </p:nvSpPr>
          <p:spPr>
            <a:xfrm>
              <a:off x="1748480" y="5089625"/>
              <a:ext cx="308543" cy="308543"/>
            </a:xfrm>
            <a:prstGeom prst="star5">
              <a:avLst/>
            </a:prstGeom>
            <a:solidFill>
              <a:srgbClr val="FF0000"/>
            </a:solidFill>
            <a:ln w="12700" cap="flat">
              <a:noFill/>
              <a:miter lim="400000"/>
            </a:ln>
            <a:effectLst>
              <a:outerShdw blurRad="50800" dist="762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endParaRPr lang="en-US" sz="2400">
                <a:effectLst>
                  <a:outerShdw blurRad="25400" dist="23998" dir="2700000" rotWithShape="0">
                    <a:srgbClr val="000000">
                      <a:alpha val="31034"/>
                    </a:srgbClr>
                  </a:outerShdw>
                </a:effectLst>
              </a:endParaRPr>
            </a:p>
          </p:txBody>
        </p:sp>
        <p:sp>
          <p:nvSpPr>
            <p:cNvPr id="7" name="5-Point Star 6"/>
            <p:cNvSpPr/>
            <p:nvPr/>
          </p:nvSpPr>
          <p:spPr>
            <a:xfrm>
              <a:off x="2175199" y="5099513"/>
              <a:ext cx="308543" cy="308543"/>
            </a:xfrm>
            <a:prstGeom prst="star5">
              <a:avLst/>
            </a:prstGeom>
            <a:solidFill>
              <a:srgbClr val="FF0000"/>
            </a:solidFill>
            <a:ln w="12700" cap="flat">
              <a:noFill/>
              <a:miter lim="400000"/>
            </a:ln>
            <a:effectLst>
              <a:outerShdw blurRad="50800" dist="762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endParaRPr lang="en-US" sz="2400">
                <a:effectLst>
                  <a:outerShdw blurRad="25400" dist="23998" dir="2700000" rotWithShape="0">
                    <a:srgbClr val="000000">
                      <a:alpha val="31034"/>
                    </a:srgbClr>
                  </a:outerShdw>
                </a:effectLst>
              </a:endParaRPr>
            </a:p>
          </p:txBody>
        </p:sp>
        <p:sp>
          <p:nvSpPr>
            <p:cNvPr id="8" name="5-Point Star 7"/>
            <p:cNvSpPr/>
            <p:nvPr/>
          </p:nvSpPr>
          <p:spPr>
            <a:xfrm>
              <a:off x="4663866" y="8566751"/>
              <a:ext cx="308543" cy="308543"/>
            </a:xfrm>
            <a:prstGeom prst="star5">
              <a:avLst/>
            </a:prstGeom>
            <a:solidFill>
              <a:srgbClr val="FF0000"/>
            </a:solidFill>
            <a:ln w="12700" cap="flat">
              <a:noFill/>
              <a:miter lim="400000"/>
            </a:ln>
            <a:effectLst>
              <a:outerShdw blurRad="50800" dist="762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endParaRPr lang="en-US" sz="2400">
                <a:effectLst>
                  <a:outerShdw blurRad="25400" dist="23998" dir="2700000" rotWithShape="0">
                    <a:srgbClr val="000000">
                      <a:alpha val="31034"/>
                    </a:srgbClr>
                  </a:outerShdw>
                </a:effectLst>
              </a:endParaRPr>
            </a:p>
          </p:txBody>
        </p:sp>
      </p:grpSp>
      <p:sp>
        <p:nvSpPr>
          <p:cNvPr id="9" name="Rectangle 8"/>
          <p:cNvSpPr/>
          <p:nvPr/>
        </p:nvSpPr>
        <p:spPr>
          <a:xfrm>
            <a:off x="449470" y="574854"/>
            <a:ext cx="12105861" cy="1199046"/>
          </a:xfrm>
          <a:prstGeom prst="rect">
            <a:avLst/>
          </a:prstGeom>
          <a:effectLst/>
        </p:spPr>
        <p:txBody>
          <a:bodyPr wrap="square">
            <a:spAutoFit/>
          </a:bodyPr>
          <a:lstStyle/>
          <a:p>
            <a:pPr lvl="1">
              <a:lnSpc>
                <a:spcPct val="120000"/>
              </a:lnSpc>
              <a:spcAft>
                <a:spcPts val="6000"/>
              </a:spcAft>
            </a:pPr>
            <a:r>
              <a:rPr lang="en-US" sz="6600" b="1" u="sng"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Current Performance</a:t>
            </a:r>
          </a:p>
        </p:txBody>
      </p:sp>
      <p:sp>
        <p:nvSpPr>
          <p:cNvPr id="10" name="Rectangle 9"/>
          <p:cNvSpPr/>
          <p:nvPr/>
        </p:nvSpPr>
        <p:spPr>
          <a:xfrm>
            <a:off x="4007175" y="2358189"/>
            <a:ext cx="8877613" cy="4238083"/>
          </a:xfrm>
          <a:prstGeom prst="rect">
            <a:avLst/>
          </a:prstGeom>
        </p:spPr>
        <p:txBody>
          <a:bodyPr wrap="square">
            <a:spAutoFit/>
          </a:bodyPr>
          <a:lstStyle/>
          <a:p>
            <a:pPr lvl="1">
              <a:lnSpc>
                <a:spcPct val="90000"/>
              </a:lnSpc>
              <a:spcAft>
                <a:spcPts val="3000"/>
              </a:spcAft>
            </a:pPr>
            <a:r>
              <a:rPr lang="en-US" sz="54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3 EDs fully implemented</a:t>
            </a:r>
          </a:p>
          <a:p>
            <a:pPr lvl="1">
              <a:lnSpc>
                <a:spcPct val="90000"/>
              </a:lnSpc>
              <a:spcAft>
                <a:spcPts val="3000"/>
              </a:spcAft>
            </a:pPr>
            <a:r>
              <a:rPr lang="en-US" sz="54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5 psych hospitals</a:t>
            </a:r>
          </a:p>
          <a:p>
            <a:pPr lvl="1">
              <a:lnSpc>
                <a:spcPct val="90000"/>
              </a:lnSpc>
              <a:spcAft>
                <a:spcPts val="3000"/>
              </a:spcAft>
            </a:pPr>
            <a:r>
              <a:rPr lang="en-US" sz="54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Est. &gt; 6,000 patients</a:t>
            </a:r>
          </a:p>
          <a:p>
            <a:pPr lvl="1">
              <a:lnSpc>
                <a:spcPct val="90000"/>
              </a:lnSpc>
              <a:spcAft>
                <a:spcPts val="3000"/>
              </a:spcAft>
            </a:pPr>
            <a:r>
              <a:rPr lang="en-US" sz="54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Ongoing research</a:t>
            </a:r>
          </a:p>
        </p:txBody>
      </p:sp>
    </p:spTree>
    <p:extLst>
      <p:ext uri="{BB962C8B-B14F-4D97-AF65-F5344CB8AC3E}">
        <p14:creationId xmlns:p14="http://schemas.microsoft.com/office/powerpoint/2010/main" val="44012241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660966870"/>
              </p:ext>
            </p:extLst>
          </p:nvPr>
        </p:nvGraphicFramePr>
        <p:xfrm>
          <a:off x="0" y="107576"/>
          <a:ext cx="13004800" cy="9646024"/>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Group 8"/>
          <p:cNvGrpSpPr/>
          <p:nvPr/>
        </p:nvGrpSpPr>
        <p:grpSpPr>
          <a:xfrm>
            <a:off x="4169495" y="2471113"/>
            <a:ext cx="3618298" cy="1710922"/>
            <a:chOff x="4660924" y="2085631"/>
            <a:chExt cx="3618298" cy="1710922"/>
          </a:xfrm>
        </p:grpSpPr>
        <p:cxnSp>
          <p:nvCxnSpPr>
            <p:cNvPr id="4" name="Straight Arrow Connector 3"/>
            <p:cNvCxnSpPr/>
            <p:nvPr/>
          </p:nvCxnSpPr>
          <p:spPr>
            <a:xfrm flipH="1">
              <a:off x="5991276" y="2808982"/>
              <a:ext cx="236751" cy="987571"/>
            </a:xfrm>
            <a:prstGeom prst="straightConnector1">
              <a:avLst/>
            </a:prstGeom>
            <a:noFill/>
            <a:ln w="92075" cap="flat">
              <a:solidFill>
                <a:srgbClr val="FFDE5C"/>
              </a:solidFill>
              <a:prstDash val="solid"/>
              <a:miter lim="400000"/>
              <a:tailEnd type="triangle"/>
            </a:ln>
            <a:effectLst>
              <a:outerShdw blurRad="50800" dist="76200" dir="2700000" algn="tl" rotWithShape="0">
                <a:prstClr val="black">
                  <a:alpha val="40000"/>
                </a:prstClr>
              </a:outerShdw>
            </a:effectLst>
            <a:sp3d/>
          </p:spPr>
          <p:style>
            <a:lnRef idx="0">
              <a:scrgbClr r="0" g="0" b="0"/>
            </a:lnRef>
            <a:fillRef idx="0">
              <a:scrgbClr r="0" g="0" b="0"/>
            </a:fillRef>
            <a:effectRef idx="0">
              <a:scrgbClr r="0" g="0" b="0"/>
            </a:effectRef>
            <a:fontRef idx="none"/>
          </p:style>
        </p:cxnSp>
        <p:sp>
          <p:nvSpPr>
            <p:cNvPr id="8" name="Rectangle 7"/>
            <p:cNvSpPr/>
            <p:nvPr/>
          </p:nvSpPr>
          <p:spPr>
            <a:xfrm>
              <a:off x="4660924" y="2085631"/>
              <a:ext cx="3618298" cy="561885"/>
            </a:xfrm>
            <a:prstGeom prst="rect">
              <a:avLst/>
            </a:prstGeom>
          </p:spPr>
          <p:txBody>
            <a:bodyPr wrap="none">
              <a:spAutoFit/>
            </a:bodyPr>
            <a:lstStyle/>
            <a:p>
              <a:pPr lvl="1">
                <a:lnSpc>
                  <a:spcPct val="120000"/>
                </a:lnSpc>
                <a:spcAft>
                  <a:spcPts val="2400"/>
                </a:spcAft>
              </a:pPr>
              <a:r>
                <a:rPr lang="en-US" sz="28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SMART implemented</a:t>
              </a:r>
            </a:p>
          </p:txBody>
        </p:sp>
      </p:grpSp>
    </p:spTree>
    <p:extLst>
      <p:ext uri="{BB962C8B-B14F-4D97-AF65-F5344CB8AC3E}">
        <p14:creationId xmlns:p14="http://schemas.microsoft.com/office/powerpoint/2010/main" val="89070815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3951" y="900545"/>
            <a:ext cx="5234409" cy="7910945"/>
          </a:xfrm>
          <a:prstGeom prst="rect">
            <a:avLst/>
          </a:prstGeom>
          <a:effectLst>
            <a:outerShdw blurRad="50800" dist="76200" dir="2700000" algn="tl" rotWithShape="0">
              <a:prstClr val="black">
                <a:alpha val="40000"/>
              </a:prstClr>
            </a:outerShdw>
          </a:effectLst>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3881" y="900545"/>
            <a:ext cx="5542019" cy="7910945"/>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881671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49470" y="574854"/>
            <a:ext cx="12105861" cy="8023735"/>
          </a:xfrm>
          <a:prstGeom prst="rect">
            <a:avLst/>
          </a:prstGeom>
          <a:effectLst/>
        </p:spPr>
        <p:txBody>
          <a:bodyPr wrap="square">
            <a:spAutoFit/>
          </a:bodyPr>
          <a:lstStyle/>
          <a:p>
            <a:pPr lvl="1">
              <a:lnSpc>
                <a:spcPct val="120000"/>
              </a:lnSpc>
              <a:spcAft>
                <a:spcPts val="5400"/>
              </a:spcAft>
            </a:pPr>
            <a:r>
              <a:rPr lang="en-US" sz="6600" b="1" u="sng"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Lessons &amp; Landmines</a:t>
            </a:r>
          </a:p>
          <a:p>
            <a:pPr lvl="1">
              <a:lnSpc>
                <a:spcPct val="120000"/>
              </a:lnSpc>
              <a:spcAft>
                <a:spcPts val="4200"/>
              </a:spcAft>
            </a:pPr>
            <a:r>
              <a:rPr lang="en-US" sz="54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SMART is not a shortcut</a:t>
            </a:r>
          </a:p>
          <a:p>
            <a:pPr lvl="1">
              <a:lnSpc>
                <a:spcPct val="85000"/>
              </a:lnSpc>
              <a:spcAft>
                <a:spcPts val="4200"/>
              </a:spcAft>
            </a:pPr>
            <a:r>
              <a:rPr lang="en-US" sz="54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Leverage transparency &amp; collaboration</a:t>
            </a:r>
          </a:p>
          <a:p>
            <a:pPr lvl="1">
              <a:lnSpc>
                <a:spcPct val="120000"/>
              </a:lnSpc>
              <a:spcAft>
                <a:spcPts val="4200"/>
              </a:spcAft>
            </a:pPr>
            <a:r>
              <a:rPr lang="en-US" sz="54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Be consistent &amp; conservative</a:t>
            </a:r>
          </a:p>
          <a:p>
            <a:pPr lvl="1">
              <a:lnSpc>
                <a:spcPct val="120000"/>
              </a:lnSpc>
              <a:spcAft>
                <a:spcPts val="4200"/>
              </a:spcAft>
            </a:pPr>
            <a:r>
              <a:rPr lang="en-US" sz="54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Be a good neighbor</a:t>
            </a:r>
          </a:p>
        </p:txBody>
      </p:sp>
    </p:spTree>
    <p:extLst>
      <p:ext uri="{BB962C8B-B14F-4D97-AF65-F5344CB8AC3E}">
        <p14:creationId xmlns:p14="http://schemas.microsoft.com/office/powerpoint/2010/main" val="32062999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59267" y="3257147"/>
            <a:ext cx="5096064" cy="401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449470" y="574854"/>
            <a:ext cx="12105861" cy="1311128"/>
          </a:xfrm>
          <a:prstGeom prst="rect">
            <a:avLst/>
          </a:prstGeom>
          <a:effectLst/>
        </p:spPr>
        <p:txBody>
          <a:bodyPr wrap="square">
            <a:spAutoFit/>
          </a:bodyPr>
          <a:lstStyle/>
          <a:p>
            <a:pPr lvl="1">
              <a:lnSpc>
                <a:spcPct val="120000"/>
              </a:lnSpc>
              <a:spcAft>
                <a:spcPts val="3600"/>
              </a:spcAft>
            </a:pPr>
            <a:r>
              <a:rPr lang="en-US" sz="6600" b="1" u="sng"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Be THE Agent of Change</a:t>
            </a:r>
          </a:p>
        </p:txBody>
      </p:sp>
      <p:sp>
        <p:nvSpPr>
          <p:cNvPr id="2" name="Rectangle 1"/>
          <p:cNvSpPr/>
          <p:nvPr/>
        </p:nvSpPr>
        <p:spPr>
          <a:xfrm>
            <a:off x="543252" y="2545138"/>
            <a:ext cx="6678161" cy="5549211"/>
          </a:xfrm>
          <a:prstGeom prst="rect">
            <a:avLst/>
          </a:prstGeom>
        </p:spPr>
        <p:txBody>
          <a:bodyPr wrap="square">
            <a:spAutoFit/>
          </a:bodyPr>
          <a:lstStyle/>
          <a:p>
            <a:pPr marL="914400" lvl="1" indent="-914400" algn="l">
              <a:lnSpc>
                <a:spcPct val="90000"/>
              </a:lnSpc>
              <a:spcAft>
                <a:spcPts val="3600"/>
              </a:spcAft>
              <a:buFont typeface="+mj-lt"/>
              <a:buAutoNum type="arabicPeriod"/>
            </a:pPr>
            <a:r>
              <a:rPr lang="en-US" sz="4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Start the conversation</a:t>
            </a:r>
          </a:p>
          <a:p>
            <a:pPr marL="914400" lvl="1" indent="-914400" algn="l">
              <a:lnSpc>
                <a:spcPct val="90000"/>
              </a:lnSpc>
              <a:spcAft>
                <a:spcPts val="3600"/>
              </a:spcAft>
              <a:buFont typeface="+mj-lt"/>
              <a:buAutoNum type="arabicPeriod"/>
            </a:pPr>
            <a:r>
              <a:rPr lang="en-US" sz="4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Put the patient first</a:t>
            </a:r>
          </a:p>
          <a:p>
            <a:pPr marL="914400" lvl="1" indent="-914400" algn="l">
              <a:lnSpc>
                <a:spcPct val="90000"/>
              </a:lnSpc>
              <a:spcAft>
                <a:spcPts val="3600"/>
              </a:spcAft>
              <a:buFont typeface="+mj-lt"/>
              <a:buAutoNum type="arabicPeriod"/>
            </a:pPr>
            <a:r>
              <a:rPr lang="en-US" sz="4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Use the resources available</a:t>
            </a:r>
          </a:p>
          <a:p>
            <a:pPr marL="914400" lvl="1" indent="-914400" algn="l">
              <a:lnSpc>
                <a:spcPct val="90000"/>
              </a:lnSpc>
              <a:spcAft>
                <a:spcPts val="3600"/>
              </a:spcAft>
              <a:buFont typeface="+mj-lt"/>
              <a:buAutoNum type="arabicPeriod"/>
            </a:pPr>
            <a:r>
              <a:rPr lang="en-US" sz="4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Be transparent &amp; collaborative</a:t>
            </a:r>
          </a:p>
        </p:txBody>
      </p:sp>
    </p:spTree>
    <p:extLst>
      <p:ext uri="{BB962C8B-B14F-4D97-AF65-F5344CB8AC3E}">
        <p14:creationId xmlns:p14="http://schemas.microsoft.com/office/powerpoint/2010/main" val="92238064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3226" y="0"/>
            <a:ext cx="14333648" cy="9753600"/>
          </a:xfrm>
          <a:prstGeom prst="rect">
            <a:avLst/>
          </a:prstGeom>
        </p:spPr>
      </p:pic>
    </p:spTree>
    <p:extLst>
      <p:ext uri="{BB962C8B-B14F-4D97-AF65-F5344CB8AC3E}">
        <p14:creationId xmlns:p14="http://schemas.microsoft.com/office/powerpoint/2010/main" val="143788361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61105" y="8484689"/>
            <a:ext cx="12105861" cy="830164"/>
          </a:xfrm>
          <a:prstGeom prst="rect">
            <a:avLst/>
          </a:prstGeom>
          <a:effectLst/>
        </p:spPr>
        <p:txBody>
          <a:bodyPr wrap="square">
            <a:spAutoFit/>
          </a:bodyPr>
          <a:lstStyle/>
          <a:p>
            <a:pPr lvl="1">
              <a:lnSpc>
                <a:spcPct val="120000"/>
              </a:lnSpc>
              <a:spcAft>
                <a:spcPts val="2400"/>
              </a:spcAft>
            </a:pPr>
            <a:r>
              <a:rPr lang="en-US" sz="4400" b="1" dirty="0" err="1">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smartmedicalclearance.org</a:t>
            </a:r>
            <a:endParaRPr lang="en-US" sz="44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155" y="618083"/>
            <a:ext cx="11609760" cy="7705240"/>
          </a:xfrm>
          <a:prstGeom prst="rect">
            <a:avLst/>
          </a:prstGeom>
        </p:spPr>
      </p:pic>
    </p:spTree>
    <p:extLst>
      <p:ext uri="{BB962C8B-B14F-4D97-AF65-F5344CB8AC3E}">
        <p14:creationId xmlns:p14="http://schemas.microsoft.com/office/powerpoint/2010/main" val="43501673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49470" y="2876253"/>
            <a:ext cx="12105861" cy="4001095"/>
          </a:xfrm>
          <a:prstGeom prst="rect">
            <a:avLst/>
          </a:prstGeom>
          <a:effectLst/>
        </p:spPr>
        <p:txBody>
          <a:bodyPr wrap="square">
            <a:spAutoFit/>
          </a:bodyPr>
          <a:lstStyle/>
          <a:p>
            <a:pPr lvl="1">
              <a:lnSpc>
                <a:spcPct val="120000"/>
              </a:lnSpc>
              <a:spcAft>
                <a:spcPts val="2400"/>
              </a:spcAft>
            </a:pPr>
            <a:r>
              <a:rPr lang="en-US" sz="80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Available in EPIC as</a:t>
            </a:r>
            <a:r>
              <a:rPr lang="mr-IN" sz="80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a:t>
            </a:r>
            <a:endParaRPr lang="en-US" sz="80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endParaRPr>
          </a:p>
          <a:p>
            <a:pPr lvl="1">
              <a:lnSpc>
                <a:spcPct val="120000"/>
              </a:lnSpc>
              <a:spcAft>
                <a:spcPts val="2400"/>
              </a:spcAft>
            </a:pPr>
            <a:r>
              <a:rPr lang="en-US" sz="115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.EDSMART</a:t>
            </a:r>
          </a:p>
        </p:txBody>
      </p:sp>
    </p:spTree>
    <p:extLst>
      <p:ext uri="{BB962C8B-B14F-4D97-AF65-F5344CB8AC3E}">
        <p14:creationId xmlns:p14="http://schemas.microsoft.com/office/powerpoint/2010/main" val="142646495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706694"/>
            <a:ext cx="13004800" cy="11460294"/>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39763" y="457200"/>
            <a:ext cx="5925274" cy="7668001"/>
          </a:xfrm>
          <a:prstGeom prst="rect">
            <a:avLst/>
          </a:prstGeom>
          <a:effectLst>
            <a:outerShdw blurRad="50800" dist="76200" dir="2700000" algn="tl" rotWithShape="0">
              <a:prstClr val="black">
                <a:alpha val="40000"/>
              </a:prstClr>
            </a:outerShdw>
          </a:effectLst>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39763" y="457200"/>
            <a:ext cx="5925274" cy="766800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57835443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706694"/>
            <a:ext cx="13004800" cy="11460294"/>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39763" y="457200"/>
            <a:ext cx="5925274" cy="766800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83240905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49470" y="4025702"/>
            <a:ext cx="12105861" cy="1702197"/>
          </a:xfrm>
          <a:prstGeom prst="rect">
            <a:avLst/>
          </a:prstGeom>
          <a:effectLst/>
        </p:spPr>
        <p:txBody>
          <a:bodyPr wrap="square">
            <a:spAutoFit/>
          </a:bodyPr>
          <a:lstStyle/>
          <a:p>
            <a:pPr lvl="1">
              <a:lnSpc>
                <a:spcPct val="120000"/>
              </a:lnSpc>
              <a:spcAft>
                <a:spcPts val="2400"/>
              </a:spcAft>
            </a:pPr>
            <a:r>
              <a:rPr lang="en-US" sz="96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Thank You</a:t>
            </a:r>
          </a:p>
        </p:txBody>
      </p:sp>
    </p:spTree>
    <p:extLst>
      <p:ext uri="{BB962C8B-B14F-4D97-AF65-F5344CB8AC3E}">
        <p14:creationId xmlns:p14="http://schemas.microsoft.com/office/powerpoint/2010/main" val="180523239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49470" y="2037561"/>
            <a:ext cx="12105861" cy="5678478"/>
          </a:xfrm>
          <a:prstGeom prst="rect">
            <a:avLst/>
          </a:prstGeom>
          <a:effectLst/>
        </p:spPr>
        <p:txBody>
          <a:bodyPr wrap="square">
            <a:spAutoFit/>
          </a:bodyPr>
          <a:lstStyle/>
          <a:p>
            <a:pPr lvl="1">
              <a:lnSpc>
                <a:spcPct val="120000"/>
              </a:lnSpc>
              <a:spcAft>
                <a:spcPts val="6600"/>
              </a:spcAft>
            </a:pPr>
            <a:r>
              <a:rPr lang="en-US" sz="96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Questions?</a:t>
            </a:r>
          </a:p>
          <a:p>
            <a:pPr lvl="1">
              <a:lnSpc>
                <a:spcPct val="120000"/>
              </a:lnSpc>
              <a:spcAft>
                <a:spcPts val="2400"/>
              </a:spcAft>
            </a:pPr>
            <a:r>
              <a:rPr lang="en-US" sz="7200" b="1" dirty="0">
                <a:solidFill>
                  <a:srgbClr val="FFDE5C"/>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Email:</a:t>
            </a:r>
          </a:p>
          <a:p>
            <a:pPr lvl="1">
              <a:lnSpc>
                <a:spcPct val="120000"/>
              </a:lnSpc>
              <a:spcAft>
                <a:spcPts val="2400"/>
              </a:spcAft>
            </a:pPr>
            <a:r>
              <a:rPr lang="en-US" sz="7200" b="1" dirty="0" err="1">
                <a:solidFill>
                  <a:schemeClr val="accent1">
                    <a:lumMod val="40000"/>
                    <a:lumOff val="60000"/>
                  </a:schemeClr>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SethThomas@cep.com</a:t>
            </a:r>
            <a:endParaRPr lang="en-US" sz="8800" b="1" dirty="0">
              <a:solidFill>
                <a:schemeClr val="accent1">
                  <a:lumMod val="40000"/>
                  <a:lumOff val="60000"/>
                </a:schemeClr>
              </a:solidFill>
              <a:effectLst>
                <a:outerShdw blurRad="50800" dist="76200" dir="2700000" algn="tl" rotWithShape="0">
                  <a:prstClr val="black">
                    <a:alpha val="40000"/>
                  </a:prstClr>
                </a:outerShdw>
              </a:effectLst>
              <a:latin typeface="Urania Czech urania_cz" charset="0"/>
              <a:ea typeface="Urania Czech urania_cz" charset="0"/>
              <a:cs typeface="Urania Czech urania_cz" charset="0"/>
            </a:endParaRPr>
          </a:p>
        </p:txBody>
      </p:sp>
    </p:spTree>
    <p:extLst>
      <p:ext uri="{BB962C8B-B14F-4D97-AF65-F5344CB8AC3E}">
        <p14:creationId xmlns:p14="http://schemas.microsoft.com/office/powerpoint/2010/main" val="64073215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3004800" cy="10426790"/>
          </a:xfrm>
          <a:prstGeom prst="rect">
            <a:avLst/>
          </a:prstGeom>
        </p:spPr>
      </p:pic>
    </p:spTree>
    <p:extLst>
      <p:ext uri="{BB962C8B-B14F-4D97-AF65-F5344CB8AC3E}">
        <p14:creationId xmlns:p14="http://schemas.microsoft.com/office/powerpoint/2010/main" val="23659368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8579" y="0"/>
            <a:ext cx="6821424" cy="9753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7" y="0"/>
            <a:ext cx="6315456" cy="9753600"/>
          </a:xfrm>
          <a:prstGeom prst="rect">
            <a:avLst/>
          </a:prstGeom>
        </p:spPr>
      </p:pic>
    </p:spTree>
    <p:extLst>
      <p:ext uri="{BB962C8B-B14F-4D97-AF65-F5344CB8AC3E}">
        <p14:creationId xmlns:p14="http://schemas.microsoft.com/office/powerpoint/2010/main" val="8547857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05415"/>
            <a:ext cx="13025521" cy="10799341"/>
          </a:xfrm>
          <a:prstGeom prst="rect">
            <a:avLst/>
          </a:prstGeom>
        </p:spPr>
      </p:pic>
    </p:spTree>
    <p:extLst>
      <p:ext uri="{BB962C8B-B14F-4D97-AF65-F5344CB8AC3E}">
        <p14:creationId xmlns:p14="http://schemas.microsoft.com/office/powerpoint/2010/main" val="179727421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3004800" cy="9753600"/>
          </a:xfrm>
          <a:prstGeom prst="rect">
            <a:avLst/>
          </a:prstGeom>
        </p:spPr>
      </p:pic>
      <p:grpSp>
        <p:nvGrpSpPr>
          <p:cNvPr id="10" name="Group 9"/>
          <p:cNvGrpSpPr/>
          <p:nvPr/>
        </p:nvGrpSpPr>
        <p:grpSpPr>
          <a:xfrm>
            <a:off x="1833998" y="617650"/>
            <a:ext cx="6174790" cy="3400168"/>
            <a:chOff x="2443598" y="882346"/>
            <a:chExt cx="6174790" cy="3400168"/>
          </a:xfrm>
        </p:grpSpPr>
        <p:sp>
          <p:nvSpPr>
            <p:cNvPr id="4" name="Dawn of a New Ice Age"/>
            <p:cNvSpPr txBox="1">
              <a:spLocks/>
            </p:cNvSpPr>
            <p:nvPr/>
          </p:nvSpPr>
          <p:spPr>
            <a:xfrm>
              <a:off x="3733801" y="882346"/>
              <a:ext cx="4884587" cy="1305213"/>
            </a:xfrm>
            <a:prstGeom prst="rect">
              <a:avLst/>
            </a:prstGeom>
            <a:ln w="12700">
              <a:miter lim="400000"/>
            </a:ln>
            <a:effectLst/>
            <a:extLst>
              <a:ext uri="{C572A759-6A51-4108-AA02-DFA0A04FC94B}">
                <ma14:wrappingTextBoxFlag xmlns="" xmlns:ma14="http://schemas.microsoft.com/office/mac/drawingml/2011/main" val="1"/>
              </a:ext>
            </a:extLst>
          </p:spPr>
          <p:txBody>
            <a:bodyPr lIns="50800" tIns="50800" rIns="50800" bIns="50800" anchor="ctr">
              <a:noAutofit/>
            </a:bodyPr>
            <a:lstStyle>
              <a:lvl1pPr marL="0" marR="0" indent="0" algn="ctr" defTabSz="584200" rtl="0" latinLnBrk="0">
                <a:lnSpc>
                  <a:spcPct val="100000"/>
                </a:lnSpc>
                <a:spcBef>
                  <a:spcPts val="0"/>
                </a:spcBef>
                <a:spcAft>
                  <a:spcPts val="0"/>
                </a:spcAft>
                <a:buClrTx/>
                <a:buSzTx/>
                <a:buFontTx/>
                <a:buNone/>
                <a:tabLst/>
                <a:defRPr sz="9000" b="0" i="0" u="none" strike="noStrike" cap="none" spc="0" baseline="0">
                  <a:ln>
                    <a:noFill/>
                  </a:ln>
                  <a:solidFill>
                    <a:srgbClr val="FFDE5C"/>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a:lstStyle>
            <a:p>
              <a:pPr hangingPunct="1"/>
              <a:r>
                <a:rPr lang="en-US" sz="5400" b="1" dirty="0">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Forward pass</a:t>
              </a:r>
            </a:p>
          </p:txBody>
        </p:sp>
        <p:cxnSp>
          <p:nvCxnSpPr>
            <p:cNvPr id="5" name="Straight Arrow Connector 4"/>
            <p:cNvCxnSpPr/>
            <p:nvPr/>
          </p:nvCxnSpPr>
          <p:spPr>
            <a:xfrm flipH="1">
              <a:off x="2443598" y="2024223"/>
              <a:ext cx="2834985" cy="2258291"/>
            </a:xfrm>
            <a:prstGeom prst="straightConnector1">
              <a:avLst/>
            </a:prstGeom>
            <a:noFill/>
            <a:ln w="104775" cap="flat">
              <a:solidFill>
                <a:srgbClr val="FFDE5C"/>
              </a:solidFill>
              <a:prstDash val="solid"/>
              <a:miter lim="400000"/>
              <a:tailEnd type="triangle"/>
            </a:ln>
            <a:effectLst>
              <a:outerShdw blurRad="50800" dist="76200" dir="2700000" algn="tl" rotWithShape="0">
                <a:prstClr val="black">
                  <a:alpha val="40000"/>
                </a:prstClr>
              </a:outerShdw>
            </a:effectLst>
            <a:sp3d/>
          </p:spPr>
          <p:style>
            <a:lnRef idx="0">
              <a:scrgbClr r="0" g="0" b="0"/>
            </a:lnRef>
            <a:fillRef idx="0">
              <a:scrgbClr r="0" g="0" b="0"/>
            </a:fillRef>
            <a:effectRef idx="0">
              <a:scrgbClr r="0" g="0" b="0"/>
            </a:effectRef>
            <a:fontRef idx="none"/>
          </p:style>
        </p:cxnSp>
      </p:grpSp>
      <p:grpSp>
        <p:nvGrpSpPr>
          <p:cNvPr id="11" name="Group 10"/>
          <p:cNvGrpSpPr/>
          <p:nvPr/>
        </p:nvGrpSpPr>
        <p:grpSpPr>
          <a:xfrm>
            <a:off x="7347822" y="2228785"/>
            <a:ext cx="4884587" cy="3673251"/>
            <a:chOff x="4003105" y="110607"/>
            <a:chExt cx="4884587" cy="5590951"/>
          </a:xfrm>
        </p:grpSpPr>
        <p:sp>
          <p:nvSpPr>
            <p:cNvPr id="12" name="Dawn of a New Ice Age"/>
            <p:cNvSpPr txBox="1">
              <a:spLocks/>
            </p:cNvSpPr>
            <p:nvPr/>
          </p:nvSpPr>
          <p:spPr>
            <a:xfrm>
              <a:off x="4003105" y="110607"/>
              <a:ext cx="4884587" cy="1305213"/>
            </a:xfrm>
            <a:prstGeom prst="rect">
              <a:avLst/>
            </a:prstGeom>
            <a:ln w="12700">
              <a:miter lim="400000"/>
            </a:ln>
            <a:effectLst/>
            <a:extLst>
              <a:ext uri="{C572A759-6A51-4108-AA02-DFA0A04FC94B}">
                <ma14:wrappingTextBoxFlag xmlns="" xmlns:ma14="http://schemas.microsoft.com/office/mac/drawingml/2011/main" val="1"/>
              </a:ext>
            </a:extLst>
          </p:spPr>
          <p:txBody>
            <a:bodyPr lIns="50800" tIns="50800" rIns="50800" bIns="50800" anchor="ctr">
              <a:noAutofit/>
            </a:bodyPr>
            <a:lstStyle>
              <a:lvl1pPr marL="0" marR="0" indent="0" algn="ctr" defTabSz="584200" rtl="0" latinLnBrk="0">
                <a:lnSpc>
                  <a:spcPct val="100000"/>
                </a:lnSpc>
                <a:spcBef>
                  <a:spcPts val="0"/>
                </a:spcBef>
                <a:spcAft>
                  <a:spcPts val="0"/>
                </a:spcAft>
                <a:buClrTx/>
                <a:buSzTx/>
                <a:buFontTx/>
                <a:buNone/>
                <a:tabLst/>
                <a:defRPr sz="9000" b="0" i="0" u="none" strike="noStrike" cap="none" spc="0" baseline="0">
                  <a:ln>
                    <a:noFill/>
                  </a:ln>
                  <a:solidFill>
                    <a:srgbClr val="FFDE5C"/>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a:lstStyle>
            <a:p>
              <a:pPr hangingPunct="1"/>
              <a:r>
                <a:rPr lang="en-US" sz="5400" b="1">
                  <a:effectLst>
                    <a:outerShdw blurRad="50800" dist="76200" dir="2700000" algn="tl" rotWithShape="0">
                      <a:prstClr val="black">
                        <a:alpha val="40000"/>
                      </a:prstClr>
                    </a:outerShdw>
                  </a:effectLst>
                  <a:latin typeface="Urania Czech urania_cz" charset="0"/>
                  <a:ea typeface="Urania Czech urania_cz" charset="0"/>
                  <a:cs typeface="Urania Czech urania_cz" charset="0"/>
                </a:rPr>
                <a:t>Wide receiver</a:t>
              </a:r>
              <a:endParaRPr lang="en-US" sz="5400" b="1" dirty="0">
                <a:effectLst>
                  <a:outerShdw blurRad="50800" dist="76200" dir="2700000" algn="tl" rotWithShape="0">
                    <a:prstClr val="black">
                      <a:alpha val="40000"/>
                    </a:prstClr>
                  </a:outerShdw>
                </a:effectLst>
                <a:latin typeface="Urania Czech urania_cz" charset="0"/>
                <a:ea typeface="Urania Czech urania_cz" charset="0"/>
                <a:cs typeface="Urania Czech urania_cz" charset="0"/>
              </a:endParaRPr>
            </a:p>
          </p:txBody>
        </p:sp>
        <p:cxnSp>
          <p:nvCxnSpPr>
            <p:cNvPr id="13" name="Straight Arrow Connector 12"/>
            <p:cNvCxnSpPr/>
            <p:nvPr/>
          </p:nvCxnSpPr>
          <p:spPr>
            <a:xfrm flipH="1">
              <a:off x="6311901" y="1610563"/>
              <a:ext cx="133497" cy="4090995"/>
            </a:xfrm>
            <a:prstGeom prst="straightConnector1">
              <a:avLst/>
            </a:prstGeom>
            <a:noFill/>
            <a:ln w="104775" cap="flat">
              <a:solidFill>
                <a:srgbClr val="FFDE5C"/>
              </a:solidFill>
              <a:prstDash val="solid"/>
              <a:miter lim="400000"/>
              <a:tailEnd type="triangle"/>
            </a:ln>
            <a:effectLst>
              <a:outerShdw blurRad="50800" dist="76200" dir="2700000" algn="tl" rotWithShape="0">
                <a:prstClr val="black">
                  <a:alpha val="40000"/>
                </a:prstClr>
              </a:outerShdw>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79578537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val="895160967"/>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616C37E1DC8D4AAAD23F4F802FD9DC" ma:contentTypeVersion="7" ma:contentTypeDescription="Create a new document." ma:contentTypeScope="" ma:versionID="a1d1dd1e0f6f8f3f14626b07c957fd37">
  <xsd:schema xmlns:xsd="http://www.w3.org/2001/XMLSchema" xmlns:xs="http://www.w3.org/2001/XMLSchema" xmlns:p="http://schemas.microsoft.com/office/2006/metadata/properties" xmlns:ns2="38593505-4272-462f-a258-4c91c4dc43d2" xmlns:ns3="8861a7b5-bdb8-42bd-859b-20214e73d0ef" targetNamespace="http://schemas.microsoft.com/office/2006/metadata/properties" ma:root="true" ma:fieldsID="ad6086836bc1560fc0c488cda1415241" ns2:_="" ns3:_="">
    <xsd:import namespace="38593505-4272-462f-a258-4c91c4dc43d2"/>
    <xsd:import namespace="8861a7b5-bdb8-42bd-859b-20214e73d0e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93505-4272-462f-a258-4c91c4dc43d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61a7b5-bdb8-42bd-859b-20214e73d0e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8D73DD-B969-4C9C-8B22-18035F4D9A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593505-4272-462f-a258-4c91c4dc43d2"/>
    <ds:schemaRef ds:uri="8861a7b5-bdb8-42bd-859b-20214e73d0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FDD5A9-5882-4F77-8771-BB508E4AFE42}">
  <ds:schemaRefs>
    <ds:schemaRef ds:uri="http://schemas.microsoft.com/sharepoint/v3/contenttype/forms"/>
  </ds:schemaRefs>
</ds:datastoreItem>
</file>

<file path=customXml/itemProps3.xml><?xml version="1.0" encoding="utf-8"?>
<ds:datastoreItem xmlns:ds="http://schemas.openxmlformats.org/officeDocument/2006/customXml" ds:itemID="{AF0D53EA-9CC9-4325-9B6C-016CAABF0801}">
  <ds:schemaRefs>
    <ds:schemaRef ds:uri="38593505-4272-462f-a258-4c91c4dc43d2"/>
    <ds:schemaRef ds:uri="http://schemas.openxmlformats.org/package/2006/metadata/core-properties"/>
    <ds:schemaRef ds:uri="http://purl.org/dc/terms/"/>
    <ds:schemaRef ds:uri="http://schemas.microsoft.com/office/2006/documentManagement/types"/>
    <ds:schemaRef ds:uri="http://purl.org/dc/dcmitype/"/>
    <ds:schemaRef ds:uri="8861a7b5-bdb8-42bd-859b-20214e73d0ef"/>
    <ds:schemaRef ds:uri="http://purl.org/dc/elements/1.1/"/>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7525</TotalTime>
  <Words>795</Words>
  <Application>Microsoft Office PowerPoint</Application>
  <PresentationFormat>Custom</PresentationFormat>
  <Paragraphs>175</Paragraphs>
  <Slides>45</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Gill Sans</vt:lpstr>
      <vt:lpstr>Helvetica</vt:lpstr>
      <vt:lpstr>Helvetica Light</vt:lpstr>
      <vt:lpstr>Helvetica Neue</vt:lpstr>
      <vt:lpstr>Urania Czech urania_cz</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Dawn of a New Ice Age</dc:title>
  <dc:creator>Lindsay Coate</dc:creator>
  <cp:lastModifiedBy>Lindsay Coate</cp:lastModifiedBy>
  <cp:revision>187</cp:revision>
  <dcterms:modified xsi:type="dcterms:W3CDTF">2017-10-27T18:41:41Z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0x01010020616C37E1DC8D4AAAD23F4F802FD9DC</vt:lpwstr>
  </property>
</Properties>
</file>