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682"/>
  </p:normalViewPr>
  <p:slideViewPr>
    <p:cSldViewPr snapToGrid="0" snapToObjects="1">
      <p:cViewPr varScale="1">
        <p:scale>
          <a:sx n="90" d="100"/>
          <a:sy n="90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D429-B743-0F4C-B9C1-0C296B1C1415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EDA8-E107-2F4A-BF3C-9085C9DD5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ethThomas@cep.co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wetzel@ssvms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P_PPT_YellowGraphic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28333"/>
            <a:ext cx="3880151" cy="271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097866" y="2462415"/>
            <a:ext cx="4419600" cy="184512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SMART Medical Clearance Training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044440"/>
            <a:ext cx="1384299" cy="1362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7220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81001"/>
            <a:ext cx="2895600" cy="57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Page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Tracing curve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Entries must be timed to correlate with corresponding HII score</a:t>
            </a:r>
          </a:p>
        </p:txBody>
      </p:sp>
      <p:pic>
        <p:nvPicPr>
          <p:cNvPr id="7" name="Picture 6" descr="SMART Medical Clearance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299364" cy="6858000"/>
          </a:xfrm>
          <a:prstGeom prst="rect">
            <a:avLst/>
          </a:prstGeom>
          <a:ln w="19050" cmpd="sng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5392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Reminders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17"/>
            <a:ext cx="8229600" cy="487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SMART Medical Clearance process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is NOT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shortcut to more rapid medical clearance of patients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 SMART Medical Clearance process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 process to consistently,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safely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and efficiently guide your focused medical assessment of mental health patients</a:t>
            </a:r>
          </a:p>
        </p:txBody>
      </p:sp>
    </p:spTree>
    <p:extLst>
      <p:ext uri="{BB962C8B-B14F-4D97-AF65-F5344CB8AC3E}">
        <p14:creationId xmlns:p14="http://schemas.microsoft.com/office/powerpoint/2010/main" val="24307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Implementation Must Haves…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17"/>
            <a:ext cx="8229600" cy="487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Identify champions (physicians, RNs, SWs, psychiatrists)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In-person training for physicians to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emphasize the importance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of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 standardized,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conservative approach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Training &amp; competency for RNs on HII score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QI program oversight at your facility to interface to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track: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Misses, bounce backs, misuse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or abuse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of the form</a:t>
            </a:r>
          </a:p>
        </p:txBody>
      </p:sp>
    </p:spTree>
    <p:extLst>
      <p:ext uri="{BB962C8B-B14F-4D97-AF65-F5344CB8AC3E}">
        <p14:creationId xmlns:p14="http://schemas.microsoft.com/office/powerpoint/2010/main" val="142154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Implementation Pearls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17"/>
            <a:ext cx="8229600" cy="487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 very conservative with “subjective” sections (use FAQs to guide you)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Have a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low threshold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 excluding delirium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Screen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patients with suicidal ideation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(acetaminophen and salicylate levels)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Comprehensively review medication lists…don’t miss necessary levels</a:t>
            </a:r>
          </a:p>
        </p:txBody>
      </p:sp>
    </p:spTree>
    <p:extLst>
      <p:ext uri="{BB962C8B-B14F-4D97-AF65-F5344CB8AC3E}">
        <p14:creationId xmlns:p14="http://schemas.microsoft.com/office/powerpoint/2010/main" val="823913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17"/>
            <a:ext cx="8229600" cy="487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Best Practice: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Initiate home medications immediately, especially the following categories: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Psych, anti-hypertensives, diabetic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Initiate alcohol withdrawal protocols immediately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24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Urine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screens are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optional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(can be helpful for risk stratification but should never exclude patients from evaluation, treatment or acceptance)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Implementation Pearls</a:t>
            </a:r>
          </a:p>
        </p:txBody>
      </p:sp>
    </p:spTree>
    <p:extLst>
      <p:ext uri="{BB962C8B-B14F-4D97-AF65-F5344CB8AC3E}">
        <p14:creationId xmlns:p14="http://schemas.microsoft.com/office/powerpoint/2010/main" val="543487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600217"/>
            <a:ext cx="8229600" cy="4876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3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Be a Good Partner: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Work with your local accepting psychiatric facilities to address their concerns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3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Don’t be Difficult: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they are not comfortable with a particular patient’s presentation, even if they pass the SMART clearance form, help them by obtaining the diagnostic tests that they need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Implementation Pearls</a:t>
            </a:r>
          </a:p>
        </p:txBody>
      </p:sp>
    </p:spTree>
    <p:extLst>
      <p:ext uri="{BB962C8B-B14F-4D97-AF65-F5344CB8AC3E}">
        <p14:creationId xmlns:p14="http://schemas.microsoft.com/office/powerpoint/2010/main" val="114557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192" y="818985"/>
            <a:ext cx="6013616" cy="3391679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4713155"/>
            <a:ext cx="8229600" cy="1828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SMART Questions/Feedback/Suggestions to:  Seth Thomas, MD,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FACEP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SethThomas@cep.com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Questions on facility engagement to: Aileen Wetzel, SSVMS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4"/>
              </a:rPr>
              <a:t>awetzel@ssvms.org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03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Why change the medical clearance process?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57200" y="2178657"/>
            <a:ext cx="4886077" cy="407106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§"/>
              <a:defRPr sz="2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§"/>
              <a:defRPr sz="2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§"/>
              <a:defRPr sz="2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charset="0"/>
              <a:buChar char="§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Arial"/>
              </a:rPr>
              <a:t>In order to</a:t>
            </a:r>
            <a:r>
              <a:rPr kumimoji="0" lang="mr-IN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Arial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Arial"/>
              </a:rPr>
              <a:t>Promote patient safety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r>
              <a:rPr lang="en-US" dirty="0">
                <a:solidFill>
                  <a:sysClr val="windowText" lastClr="000000"/>
                </a:solidFill>
              </a:rPr>
              <a:t>Reduce harm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Reduce unnecessary testing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ysClr val="windowText" lastClr="000000"/>
                </a:solidFill>
              </a:rPr>
              <a:t>Reduce unnecessary delays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ＭＳ Ｐゴシック" pitchFamily="-65" charset="-128"/>
                <a:cs typeface="Arial"/>
              </a:rPr>
              <a:t>Reduce cost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907" y="2345634"/>
            <a:ext cx="2455819" cy="368741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6277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How should we do it?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57200" y="1765190"/>
            <a:ext cx="3876261" cy="420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By advancing </a:t>
            </a:r>
            <a:r>
              <a:rPr lang="en-US" sz="24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current blind panel-ordering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process using evidence based medicine,</a:t>
            </a:r>
            <a:r>
              <a:rPr lang="en-US" sz="2400" dirty="0">
                <a:solidFill>
                  <a:sysClr val="windowText" lastClr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standardization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and collaboration</a:t>
            </a:r>
            <a:endParaRPr lang="en-US" sz="2400" dirty="0">
              <a:solidFill>
                <a:sysClr val="windowText" lastClr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By implementing the SMART medical clearance tool</a:t>
            </a:r>
          </a:p>
        </p:txBody>
      </p:sp>
      <p:pic>
        <p:nvPicPr>
          <p:cNvPr id="9" name="Picture 8" descr="IMG_136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666" y="2191037"/>
            <a:ext cx="3958013" cy="3448911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64216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What is SMART Medical Clearance?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2385391"/>
            <a:ext cx="8229600" cy="3983603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 new standardized medical clearance tool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Eliminates the reliance on indiscriminate and wasteful psych lab order sets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Promotes standardized and expedited medical clearance, </a:t>
            </a:r>
            <a:r>
              <a:rPr lang="en-US" sz="2400" b="1" i="1" dirty="0">
                <a:latin typeface="Arial" charset="0"/>
                <a:ea typeface="Arial" charset="0"/>
                <a:cs typeface="Arial" charset="0"/>
              </a:rPr>
              <a:t>when appropriate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for mental health patients in acute crisis</a:t>
            </a:r>
          </a:p>
          <a:p>
            <a:pPr>
              <a:spcAft>
                <a:spcPts val="1800"/>
              </a:spcAft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Evidence-based &amp; vetted by peers (SSVMS’ Emergency Care Committee and Mental Health Task Force)</a:t>
            </a:r>
          </a:p>
        </p:txBody>
      </p:sp>
    </p:spTree>
    <p:extLst>
      <p:ext uri="{BB962C8B-B14F-4D97-AF65-F5344CB8AC3E}">
        <p14:creationId xmlns:p14="http://schemas.microsoft.com/office/powerpoint/2010/main" val="175108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Medical Clearance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822850"/>
            <a:ext cx="8229600" cy="396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Was validated at Mercy San Juan Medical Center (MSJMC) &amp; UC Davis Medical Center (UCD)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Will expedite medical clearance for </a:t>
            </a:r>
            <a:r>
              <a:rPr kumimoji="0" lang="en-US" sz="26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some patients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in a 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SAFE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manner when strictly followed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Not intended for patients that don’t require medical clearance</a:t>
            </a:r>
            <a:r>
              <a:rPr kumimoji="0" lang="en-US" sz="26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(simple anxiety)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7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3048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i="1" dirty="0">
                <a:solidFill>
                  <a:srgbClr val="D95E00"/>
                </a:solidFill>
                <a:latin typeface="Arial" charset="0"/>
                <a:ea typeface="Arial" charset="0"/>
                <a:cs typeface="Arial" charset="0"/>
              </a:rPr>
              <a:t>SMART Medical Clearance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1719488"/>
            <a:ext cx="8229600" cy="450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 safety is priority #1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Must be filled out COMPLETELY and signed by the treating provider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Forces a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thorough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H&amp;P and thoughtful, selective testing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all categories marked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“No”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then patient will be considered “medically cleared”</a:t>
            </a:r>
          </a:p>
        </p:txBody>
      </p:sp>
    </p:spTree>
    <p:extLst>
      <p:ext uri="{BB962C8B-B14F-4D97-AF65-F5344CB8AC3E}">
        <p14:creationId xmlns:p14="http://schemas.microsoft.com/office/powerpoint/2010/main" val="192322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81001"/>
            <a:ext cx="2895600" cy="57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Page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Five “SMART” categories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Must be “No” to pass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Any “Yes” must be evaluated and addressed by further exam, clear rationale or diagnostic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Time of resolution must be documented and initialed</a:t>
            </a:r>
          </a:p>
        </p:txBody>
      </p:sp>
      <p:pic>
        <p:nvPicPr>
          <p:cNvPr id="7" name="Picture 6" descr="SMART Medical Clearance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299364" cy="6858000"/>
          </a:xfrm>
          <a:prstGeom prst="rect">
            <a:avLst/>
          </a:prstGeom>
          <a:ln w="19050" cmpd="sng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0951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81001"/>
            <a:ext cx="2895600" cy="57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Page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Abbreviations</a:t>
            </a:r>
          </a:p>
        </p:txBody>
      </p:sp>
      <p:pic>
        <p:nvPicPr>
          <p:cNvPr id="7" name="Picture 6" descr="SMART Medical Clearance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299364" cy="6858000"/>
          </a:xfrm>
          <a:prstGeom prst="rect">
            <a:avLst/>
          </a:prstGeom>
          <a:ln w="19050" cmpd="sng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33774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304800" y="381001"/>
            <a:ext cx="2895600" cy="5745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Page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If inebriation is suspected, HII score must be completed by the provider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Must be repeated until score is less than 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entries must be timed and initialed</a:t>
            </a:r>
          </a:p>
        </p:txBody>
      </p:sp>
      <p:pic>
        <p:nvPicPr>
          <p:cNvPr id="7" name="Picture 6" descr="SMART Medical Clearanc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299364" cy="6858000"/>
          </a:xfrm>
          <a:prstGeom prst="rect">
            <a:avLst/>
          </a:prstGeom>
          <a:ln w="19050" cmpd="sng"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090485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16C37E1DC8D4AAAD23F4F802FD9DC" ma:contentTypeVersion="7" ma:contentTypeDescription="Create a new document." ma:contentTypeScope="" ma:versionID="a1d1dd1e0f6f8f3f14626b07c957fd37">
  <xsd:schema xmlns:xsd="http://www.w3.org/2001/XMLSchema" xmlns:xs="http://www.w3.org/2001/XMLSchema" xmlns:p="http://schemas.microsoft.com/office/2006/metadata/properties" xmlns:ns2="38593505-4272-462f-a258-4c91c4dc43d2" xmlns:ns3="8861a7b5-bdb8-42bd-859b-20214e73d0ef" targetNamespace="http://schemas.microsoft.com/office/2006/metadata/properties" ma:root="true" ma:fieldsID="ad6086836bc1560fc0c488cda1415241" ns2:_="" ns3:_="">
    <xsd:import namespace="38593505-4272-462f-a258-4c91c4dc43d2"/>
    <xsd:import namespace="8861a7b5-bdb8-42bd-859b-20214e73d0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593505-4272-462f-a258-4c91c4dc4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1a7b5-bdb8-42bd-859b-20214e73d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300A16-1B3B-4B4F-86E3-4202781616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593505-4272-462f-a258-4c91c4dc43d2"/>
    <ds:schemaRef ds:uri="8861a7b5-bdb8-42bd-859b-20214e73d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0FA1AC-7C85-4245-90FB-B595A06517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98FE0-5964-412D-A28C-00BDDA4292DF}">
  <ds:schemaRefs>
    <ds:schemaRef ds:uri="http://purl.org/dc/elements/1.1/"/>
    <ds:schemaRef ds:uri="http://schemas.microsoft.com/office/2006/metadata/properties"/>
    <ds:schemaRef ds:uri="38593505-4272-462f-a258-4c91c4dc43d2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8861a7b5-bdb8-42bd-859b-20214e73d0e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3086</TotalTime>
  <Words>583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 Thomas</dc:creator>
  <cp:lastModifiedBy>Lindsay Coate</cp:lastModifiedBy>
  <cp:revision>23</cp:revision>
  <dcterms:created xsi:type="dcterms:W3CDTF">2017-10-13T00:52:56Z</dcterms:created>
  <dcterms:modified xsi:type="dcterms:W3CDTF">2017-10-17T18:40:44Z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0x01010020616C37E1DC8D4AAAD23F4F802FD9DC</vt:lpwstr>
  </property>
</Properties>
</file>